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webextensions/webextension1.xml" ContentType="application/vnd.ms-office.webextension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5" r:id="rId5"/>
    <p:sldId id="287" r:id="rId6"/>
    <p:sldId id="288" r:id="rId7"/>
    <p:sldId id="289" r:id="rId8"/>
    <p:sldId id="260" r:id="rId9"/>
    <p:sldId id="261" r:id="rId10"/>
    <p:sldId id="262" r:id="rId11"/>
    <p:sldId id="263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Quantico" panose="020B0604020202020204" charset="0"/>
      <p:regular r:id="rId36"/>
      <p:bold r:id="rId37"/>
      <p:italic r:id="rId38"/>
      <p:boldItalic r:id="rId39"/>
    </p:embeddedFont>
    <p:embeddedFont>
      <p:font typeface="Titillium Web" panose="00000500000000000000" pitchFamily="2" charset="0"/>
      <p:regular r:id="rId40"/>
      <p:bold r:id="rId41"/>
      <p:italic r:id="rId42"/>
      <p:boldItalic r:id="rId43"/>
    </p:embeddedFont>
    <p:embeddedFont>
      <p:font typeface="Titillium Web Light" panose="000004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4" roundtripDataSignature="AMtx7mgiqeNT2ZS2H1FWaEIkzFwTL5Aa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BD339-3BEE-4FBF-8E2F-0C520B2964FC}">
  <a:tblStyle styleId="{EBDBD339-3BEE-4FBF-8E2F-0C520B2964FC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6EE"/>
          </a:solidFill>
        </a:fill>
      </a:tcStyle>
    </a:wholeTbl>
    <a:band1H>
      <a:tcTxStyle/>
      <a:tcStyle>
        <a:tcBdr/>
        <a:fill>
          <a:solidFill>
            <a:srgbClr val="CFEE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E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54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  <p:sp>
        <p:nvSpPr>
          <p:cNvPr id="152" name="Google Shape;1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a5b4254e9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a5b4254e9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ABDUL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MICHAEL</a:t>
            </a: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b1ee1ca5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b1ee1ca5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ae7f8c6dfa_0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ae7f8c6dfa_0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  <p:sp>
        <p:nvSpPr>
          <p:cNvPr id="278" name="Google Shape;27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Tharaa</a:t>
            </a:r>
            <a:endParaRPr/>
          </a:p>
        </p:txBody>
      </p:sp>
      <p:sp>
        <p:nvSpPr>
          <p:cNvPr id="286" name="Google Shape;2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b1ee1ca53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b1ee1ca53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</a:t>
            </a:r>
            <a:endParaRPr/>
          </a:p>
        </p:txBody>
      </p:sp>
      <p:sp>
        <p:nvSpPr>
          <p:cNvPr id="309" name="Google Shape;30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WAS SUCESSFUL, NOT SHOWING HOW</a:t>
            </a:r>
            <a:endParaRPr/>
          </a:p>
        </p:txBody>
      </p:sp>
      <p:sp>
        <p:nvSpPr>
          <p:cNvPr id="320" name="Google Shape;3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ae7f8c6dfa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ae7f8c6dfa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a4fd3aec8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a4fd3aec8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IT WAS SUCESSFUL</a:t>
            </a:r>
            <a:endParaRPr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Mention low ripple = decrease heating and damaging capacitors/minimizing noise to audio circuits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800b4690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800b4690f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800b4690f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  <p:sp>
        <p:nvSpPr>
          <p:cNvPr id="367" name="Google Shape;367;g1800b4690f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a5b4254e9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a5b4254e9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  <p:sp>
        <p:nvSpPr>
          <p:cNvPr id="381" name="Google Shape;3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DAC and filtering components includes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TITO</a:t>
            </a:r>
            <a:endParaRPr/>
          </a:p>
        </p:txBody>
      </p:sp>
      <p:sp>
        <p:nvSpPr>
          <p:cNvPr id="388" name="Google Shape;38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966e53109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966e53109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ee1ca53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ee1ca53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ee1ca53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ee1ca53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505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MICHAEL</a:t>
            </a: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8771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MICHAEL</a:t>
            </a:r>
            <a:endParaRPr/>
          </a:p>
        </p:txBody>
      </p:sp>
      <p:sp>
        <p:nvSpPr>
          <p:cNvPr id="230" name="Google Shape;2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0310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b1ee1ca53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b1ee1ca53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9820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a5b4254e9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a5b4254e9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THARRA OUR DEVICE TAKES MIDI INPUT AND OUTPUTS SOUND INTO SPEAKERS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961eb0276b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ELI</a:t>
            </a:r>
            <a:endParaRPr/>
          </a:p>
        </p:txBody>
      </p:sp>
      <p:sp>
        <p:nvSpPr>
          <p:cNvPr id="209" name="Google Shape;209;g1961eb0276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ae7f8c6dfa_0_729"/>
          <p:cNvSpPr/>
          <p:nvPr/>
        </p:nvSpPr>
        <p:spPr>
          <a:xfrm>
            <a:off x="0" y="0"/>
            <a:ext cx="12195248" cy="6859829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g1ae7f8c6dfa_0_729"/>
          <p:cNvSpPr/>
          <p:nvPr/>
        </p:nvSpPr>
        <p:spPr>
          <a:xfrm>
            <a:off x="-1565768" y="29605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g1ae7f8c6dfa_0_729"/>
          <p:cNvSpPr/>
          <p:nvPr/>
        </p:nvSpPr>
        <p:spPr>
          <a:xfrm>
            <a:off x="8585416" y="-3712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g1ae7f8c6dfa_0_729"/>
          <p:cNvSpPr txBox="1">
            <a:spLocks noGrp="1"/>
          </p:cNvSpPr>
          <p:nvPr>
            <p:ph type="ctrTitle"/>
          </p:nvPr>
        </p:nvSpPr>
        <p:spPr>
          <a:xfrm>
            <a:off x="1300333" y="2655767"/>
            <a:ext cx="9591300" cy="154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ae7f8c6dfa_0_796"/>
          <p:cNvSpPr/>
          <p:nvPr/>
        </p:nvSpPr>
        <p:spPr>
          <a:xfrm>
            <a:off x="-33" y="0"/>
            <a:ext cx="12193016" cy="6859825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ae7f8c6dfa_0_796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ae7f8c6dfa_0_799"/>
          <p:cNvSpPr/>
          <p:nvPr/>
        </p:nvSpPr>
        <p:spPr>
          <a:xfrm>
            <a:off x="0" y="5"/>
            <a:ext cx="12193016" cy="6857594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ae7f8c6dfa_0_799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g1ae7f8c6dfa_0_802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g1ae7f8c6dfa_0_80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85" name="Google Shape;85;g1ae7f8c6dfa_0_802"/>
            <p:cNvSpPr/>
            <p:nvPr/>
          </p:nvSpPr>
          <p:spPr>
            <a:xfrm>
              <a:off x="1209675" y="4763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g1ae7f8c6dfa_0_80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g1ae7f8c6dfa_0_80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g1ae7f8c6dfa_0_802"/>
            <p:cNvSpPr/>
            <p:nvPr/>
          </p:nvSpPr>
          <p:spPr>
            <a:xfrm>
              <a:off x="414338" y="9525"/>
              <a:ext cx="28500" cy="44814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g1ae7f8c6dfa_0_80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g1ae7f8c6dfa_0_80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1" name="Google Shape;91;g1ae7f8c6dfa_0_80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2" name="Google Shape;92;g1ae7f8c6dfa_0_80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g1ae7f8c6dfa_0_80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4" name="Google Shape;94;g1ae7f8c6dfa_0_80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5" name="Google Shape;95;g1ae7f8c6dfa_0_80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g1ae7f8c6dfa_0_80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g1ae7f8c6dfa_0_80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98" name="Google Shape;98;g1ae7f8c6dfa_0_80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g1ae7f8c6dfa_0_80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0" name="Google Shape;100;g1ae7f8c6dfa_0_80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g1ae7f8c6dfa_0_80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g1ae7f8c6dfa_0_80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3" name="Google Shape;103;g1ae7f8c6dfa_0_80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g1ae7f8c6dfa_0_80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g1ae7f8c6dfa_0_80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6" name="Google Shape;106;g1ae7f8c6dfa_0_80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g1ae7f8c6dfa_0_80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08" name="Google Shape;108;g1ae7f8c6dfa_0_80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g1ae7f8c6dfa_0_80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0" name="Google Shape;110;g1ae7f8c6dfa_0_80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g1ae7f8c6dfa_0_80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2" name="Google Shape;112;g1ae7f8c6dfa_0_80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g1ae7f8c6dfa_0_802"/>
            <p:cNvSpPr/>
            <p:nvPr/>
          </p:nvSpPr>
          <p:spPr>
            <a:xfrm>
              <a:off x="642938" y="6610350"/>
              <a:ext cx="23700" cy="2430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g1ae7f8c6dfa_0_80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g1ae7f8c6dfa_0_80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6" name="Google Shape;116;g1ae7f8c6dfa_0_80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7" name="Google Shape;117;g1ae7f8c6dfa_0_80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g1ae7f8c6dfa_0_80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19" name="Google Shape;119;g1ae7f8c6dfa_0_80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0" name="Google Shape;120;g1ae7f8c6dfa_0_80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g1ae7f8c6dfa_0_80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2" name="Google Shape;122;g1ae7f8c6dfa_0_80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g1ae7f8c6dfa_0_80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4" name="Google Shape;124;g1ae7f8c6dfa_0_80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g1ae7f8c6dfa_0_802"/>
            <p:cNvSpPr/>
            <p:nvPr/>
          </p:nvSpPr>
          <p:spPr>
            <a:xfrm>
              <a:off x="1228725" y="4662488"/>
              <a:ext cx="23700" cy="2181300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g1ae7f8c6dfa_0_80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7" name="Google Shape;127;g1ae7f8c6dfa_0_80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g1ae7f8c6dfa_0_80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29" name="Google Shape;129;g1ae7f8c6dfa_0_80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g1ae7f8c6dfa_0_80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g1ae7f8c6dfa_0_80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2" name="Google Shape;132;g1ae7f8c6dfa_0_80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3" name="Google Shape;133;g1ae7f8c6dfa_0_80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g1ae7f8c6dfa_0_80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g1ae7f8c6dfa_0_80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6" name="Google Shape;136;g1ae7f8c6dfa_0_80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g1ae7f8c6dfa_0_80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138" name="Google Shape;138;g1ae7f8c6dfa_0_80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g1ae7f8c6dfa_0_802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g1ae7f8c6dfa_0_802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41" name="Google Shape;141;g1ae7f8c6dfa_0_802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1ae7f8c6dfa_0_802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1ae7f8c6dfa_0_802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e7f8c6dfa_0_86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1ae7f8c6dfa_0_86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1pPr>
            <a:lvl2pPr marL="914400" lvl="1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2pPr>
            <a:lvl3pPr marL="137160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3pPr>
            <a:lvl4pPr marL="1828800" lvl="3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4pPr>
            <a:lvl5pPr marL="2286000" lvl="4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5pPr>
            <a:lvl6pPr marL="2743200" lvl="5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6pPr>
            <a:lvl7pPr marL="3200400" lvl="6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7pPr>
            <a:lvl8pPr marL="3657600" lvl="7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8pPr>
            <a:lvl9pPr marL="4114800" lvl="8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▫"/>
              <a:defRPr/>
            </a:lvl9pPr>
          </a:lstStyle>
          <a:p>
            <a:endParaRPr/>
          </a:p>
        </p:txBody>
      </p:sp>
      <p:sp>
        <p:nvSpPr>
          <p:cNvPr id="147" name="Google Shape;147;g1ae7f8c6dfa_0_86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g1ae7f8c6dfa_0_86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1ae7f8c6dfa_0_86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1ae7f8c6dfa_0_734"/>
          <p:cNvSpPr/>
          <p:nvPr/>
        </p:nvSpPr>
        <p:spPr>
          <a:xfrm>
            <a:off x="0" y="0"/>
            <a:ext cx="12195248" cy="6859829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g1ae7f8c6dfa_0_734"/>
          <p:cNvSpPr/>
          <p:nvPr/>
        </p:nvSpPr>
        <p:spPr>
          <a:xfrm>
            <a:off x="-791535" y="4847381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g1ae7f8c6dfa_0_734"/>
          <p:cNvSpPr/>
          <p:nvPr/>
        </p:nvSpPr>
        <p:spPr>
          <a:xfrm>
            <a:off x="7713816" y="-2446850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g1ae7f8c6dfa_0_734"/>
          <p:cNvSpPr txBox="1">
            <a:spLocks noGrp="1"/>
          </p:cNvSpPr>
          <p:nvPr>
            <p:ph type="ctrTitle"/>
          </p:nvPr>
        </p:nvSpPr>
        <p:spPr>
          <a:xfrm>
            <a:off x="1300333" y="2261233"/>
            <a:ext cx="9591300" cy="154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19" name="Google Shape;19;g1ae7f8c6dfa_0_734"/>
          <p:cNvSpPr txBox="1">
            <a:spLocks noGrp="1"/>
          </p:cNvSpPr>
          <p:nvPr>
            <p:ph type="subTitle" idx="1"/>
          </p:nvPr>
        </p:nvSpPr>
        <p:spPr>
          <a:xfrm>
            <a:off x="1300333" y="3835236"/>
            <a:ext cx="9591300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g1ae7f8c6dfa_0_734"/>
          <p:cNvSpPr/>
          <p:nvPr/>
        </p:nvSpPr>
        <p:spPr>
          <a:xfrm>
            <a:off x="1330809" y="1915400"/>
            <a:ext cx="889200" cy="889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g1ae7f8c6dfa_0_734"/>
          <p:cNvCxnSpPr>
            <a:stCxn id="20" idx="1"/>
          </p:cNvCxnSpPr>
          <p:nvPr/>
        </p:nvCxnSpPr>
        <p:spPr>
          <a:xfrm rot="10800000">
            <a:off x="9" y="2360000"/>
            <a:ext cx="13308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1ae7f8c6dfa_0_742"/>
          <p:cNvSpPr/>
          <p:nvPr/>
        </p:nvSpPr>
        <p:spPr>
          <a:xfrm>
            <a:off x="0" y="0"/>
            <a:ext cx="12195248" cy="6859829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g1ae7f8c6dfa_0_742"/>
          <p:cNvSpPr/>
          <p:nvPr/>
        </p:nvSpPr>
        <p:spPr>
          <a:xfrm>
            <a:off x="4142175" y="-375434"/>
            <a:ext cx="3907650" cy="3842812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g1ae7f8c6dfa_0_742"/>
          <p:cNvSpPr txBox="1"/>
          <p:nvPr/>
        </p:nvSpPr>
        <p:spPr>
          <a:xfrm>
            <a:off x="4791200" y="1017482"/>
            <a:ext cx="2609700" cy="8631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64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g1ae7f8c6dfa_0_742"/>
          <p:cNvSpPr/>
          <p:nvPr/>
        </p:nvSpPr>
        <p:spPr>
          <a:xfrm rot="5400000">
            <a:off x="5653025" y="916283"/>
            <a:ext cx="889200" cy="8892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g1ae7f8c6dfa_0_742"/>
          <p:cNvCxnSpPr>
            <a:stCxn id="26" idx="1"/>
          </p:cNvCxnSpPr>
          <p:nvPr/>
        </p:nvCxnSpPr>
        <p:spPr>
          <a:xfrm rot="10800000">
            <a:off x="6097625" y="-217"/>
            <a:ext cx="0" cy="9165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g1ae7f8c6dfa_0_742"/>
          <p:cNvSpPr txBox="1">
            <a:spLocks noGrp="1"/>
          </p:cNvSpPr>
          <p:nvPr>
            <p:ph type="body" idx="1"/>
          </p:nvPr>
        </p:nvSpPr>
        <p:spPr>
          <a:xfrm>
            <a:off x="1300333" y="2374400"/>
            <a:ext cx="95913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501650" algn="ctr" rtl="0">
              <a:spcBef>
                <a:spcPts val="800"/>
              </a:spcBef>
              <a:spcAft>
                <a:spcPts val="0"/>
              </a:spcAft>
              <a:buSzPts val="4300"/>
              <a:buChar char="▫"/>
              <a:defRPr sz="4300"/>
            </a:lvl1pPr>
            <a:lvl2pPr marL="914400" lvl="1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2pPr>
            <a:lvl3pPr marL="1371600" lvl="2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3pPr>
            <a:lvl4pPr marL="1828800" lvl="3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4pPr>
            <a:lvl5pPr marL="2286000" lvl="4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5pPr>
            <a:lvl6pPr marL="2743200" lvl="5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6pPr>
            <a:lvl7pPr marL="3200400" lvl="6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7pPr>
            <a:lvl8pPr marL="3657600" lvl="7" indent="-501650" algn="ctr" rtl="0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8pPr>
            <a:lvl9pPr marL="4114800" lvl="8" indent="-501650" algn="ctr">
              <a:spcBef>
                <a:spcPts val="0"/>
              </a:spcBef>
              <a:spcAft>
                <a:spcPts val="0"/>
              </a:spcAft>
              <a:buSzPts val="4300"/>
              <a:buChar char="▫"/>
              <a:defRPr sz="4300"/>
            </a:lvl9pPr>
          </a:lstStyle>
          <a:p>
            <a:endParaRPr/>
          </a:p>
        </p:txBody>
      </p:sp>
      <p:sp>
        <p:nvSpPr>
          <p:cNvPr id="29" name="Google Shape;29;g1ae7f8c6dfa_0_742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ae7f8c6dfa_0_750"/>
          <p:cNvSpPr/>
          <p:nvPr/>
        </p:nvSpPr>
        <p:spPr>
          <a:xfrm>
            <a:off x="0" y="5"/>
            <a:ext cx="12193016" cy="6857594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1ae7f8c6dfa_0_750"/>
          <p:cNvSpPr/>
          <p:nvPr/>
        </p:nvSpPr>
        <p:spPr>
          <a:xfrm>
            <a:off x="-2175368" y="46932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g1ae7f8c6dfa_0_750"/>
          <p:cNvSpPr/>
          <p:nvPr/>
        </p:nvSpPr>
        <p:spPr>
          <a:xfrm>
            <a:off x="8966416" y="-24921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g1ae7f8c6dfa_0_750"/>
          <p:cNvCxnSpPr/>
          <p:nvPr/>
        </p:nvCxnSpPr>
        <p:spPr>
          <a:xfrm>
            <a:off x="-8" y="1681267"/>
            <a:ext cx="1121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g1ae7f8c6dfa_0_750"/>
          <p:cNvSpPr txBox="1">
            <a:spLocks noGrp="1"/>
          </p:cNvSpPr>
          <p:nvPr>
            <p:ph type="title"/>
          </p:nvPr>
        </p:nvSpPr>
        <p:spPr>
          <a:xfrm>
            <a:off x="1300333" y="1420355"/>
            <a:ext cx="95913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g1ae7f8c6dfa_0_750"/>
          <p:cNvSpPr txBox="1">
            <a:spLocks noGrp="1"/>
          </p:cNvSpPr>
          <p:nvPr>
            <p:ph type="body" idx="1"/>
          </p:nvPr>
        </p:nvSpPr>
        <p:spPr>
          <a:xfrm>
            <a:off x="1300333" y="2100161"/>
            <a:ext cx="95913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800"/>
              </a:spcBef>
              <a:spcAft>
                <a:spcPts val="0"/>
              </a:spcAft>
              <a:buSzPts val="3200"/>
              <a:buChar char="▫"/>
              <a:defRPr/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SzPts val="32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g1ae7f8c6dfa_0_750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ae7f8c6dfa_0_758"/>
          <p:cNvSpPr/>
          <p:nvPr/>
        </p:nvSpPr>
        <p:spPr>
          <a:xfrm>
            <a:off x="0" y="0"/>
            <a:ext cx="12197483" cy="6857190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g1ae7f8c6dfa_0_758"/>
          <p:cNvSpPr txBox="1">
            <a:spLocks noGrp="1"/>
          </p:cNvSpPr>
          <p:nvPr>
            <p:ph type="title"/>
          </p:nvPr>
        </p:nvSpPr>
        <p:spPr>
          <a:xfrm>
            <a:off x="1300333" y="1420355"/>
            <a:ext cx="95913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1ae7f8c6dfa_0_758"/>
          <p:cNvSpPr txBox="1">
            <a:spLocks noGrp="1"/>
          </p:cNvSpPr>
          <p:nvPr>
            <p:ph type="body" idx="1"/>
          </p:nvPr>
        </p:nvSpPr>
        <p:spPr>
          <a:xfrm>
            <a:off x="1300367" y="2100167"/>
            <a:ext cx="45456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>
              <a:spcBef>
                <a:spcPts val="800"/>
              </a:spcBef>
              <a:spcAft>
                <a:spcPts val="0"/>
              </a:spcAft>
              <a:buSzPts val="2700"/>
              <a:buChar char="▫"/>
              <a:defRPr sz="2700"/>
            </a:lvl1pPr>
            <a:lvl2pPr marL="914400" lvl="1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2pPr>
            <a:lvl3pPr marL="1371600" lvl="2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3pPr>
            <a:lvl4pPr marL="1828800" lvl="3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4pPr>
            <a:lvl5pPr marL="2286000" lvl="4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5pPr>
            <a:lvl6pPr marL="2743200" lvl="5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6pPr>
            <a:lvl7pPr marL="3200400" lvl="6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7pPr>
            <a:lvl8pPr marL="3657600" lvl="7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8pPr>
            <a:lvl9pPr marL="4114800" lvl="8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9pPr>
          </a:lstStyle>
          <a:p>
            <a:endParaRPr/>
          </a:p>
        </p:txBody>
      </p:sp>
      <p:sp>
        <p:nvSpPr>
          <p:cNvPr id="42" name="Google Shape;42;g1ae7f8c6dfa_0_758"/>
          <p:cNvSpPr txBox="1">
            <a:spLocks noGrp="1"/>
          </p:cNvSpPr>
          <p:nvPr>
            <p:ph type="body" idx="2"/>
          </p:nvPr>
        </p:nvSpPr>
        <p:spPr>
          <a:xfrm>
            <a:off x="6345937" y="2100167"/>
            <a:ext cx="45456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00050">
              <a:spcBef>
                <a:spcPts val="800"/>
              </a:spcBef>
              <a:spcAft>
                <a:spcPts val="0"/>
              </a:spcAft>
              <a:buSzPts val="2700"/>
              <a:buChar char="▫"/>
              <a:defRPr sz="2700"/>
            </a:lvl1pPr>
            <a:lvl2pPr marL="914400" lvl="1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2pPr>
            <a:lvl3pPr marL="1371600" lvl="2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3pPr>
            <a:lvl4pPr marL="1828800" lvl="3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4pPr>
            <a:lvl5pPr marL="2286000" lvl="4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5pPr>
            <a:lvl6pPr marL="2743200" lvl="5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6pPr>
            <a:lvl7pPr marL="3200400" lvl="6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7pPr>
            <a:lvl8pPr marL="3657600" lvl="7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8pPr>
            <a:lvl9pPr marL="4114800" lvl="8" indent="-400050">
              <a:spcBef>
                <a:spcPts val="0"/>
              </a:spcBef>
              <a:spcAft>
                <a:spcPts val="0"/>
              </a:spcAft>
              <a:buSzPts val="2700"/>
              <a:buChar char="▫"/>
              <a:defRPr sz="2700"/>
            </a:lvl9pPr>
          </a:lstStyle>
          <a:p>
            <a:endParaRPr/>
          </a:p>
        </p:txBody>
      </p:sp>
      <p:sp>
        <p:nvSpPr>
          <p:cNvPr id="43" name="Google Shape;43;g1ae7f8c6dfa_0_758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g1ae7f8c6dfa_0_758"/>
          <p:cNvSpPr/>
          <p:nvPr/>
        </p:nvSpPr>
        <p:spPr>
          <a:xfrm>
            <a:off x="-2175368" y="46932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1ae7f8c6dfa_0_758"/>
          <p:cNvSpPr/>
          <p:nvPr/>
        </p:nvSpPr>
        <p:spPr>
          <a:xfrm>
            <a:off x="8966416" y="-24921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g1ae7f8c6dfa_0_758"/>
          <p:cNvCxnSpPr/>
          <p:nvPr/>
        </p:nvCxnSpPr>
        <p:spPr>
          <a:xfrm>
            <a:off x="-8" y="1681267"/>
            <a:ext cx="1121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1ae7f8c6dfa_0_767"/>
          <p:cNvSpPr/>
          <p:nvPr/>
        </p:nvSpPr>
        <p:spPr>
          <a:xfrm>
            <a:off x="-33" y="0"/>
            <a:ext cx="12193016" cy="6859825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1ae7f8c6dfa_0_767"/>
          <p:cNvSpPr txBox="1">
            <a:spLocks noGrp="1"/>
          </p:cNvSpPr>
          <p:nvPr>
            <p:ph type="title"/>
          </p:nvPr>
        </p:nvSpPr>
        <p:spPr>
          <a:xfrm>
            <a:off x="1300333" y="1420355"/>
            <a:ext cx="95913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1ae7f8c6dfa_0_767"/>
          <p:cNvSpPr txBox="1">
            <a:spLocks noGrp="1"/>
          </p:cNvSpPr>
          <p:nvPr>
            <p:ph type="body" idx="1"/>
          </p:nvPr>
        </p:nvSpPr>
        <p:spPr>
          <a:xfrm>
            <a:off x="1300333" y="2100167"/>
            <a:ext cx="29373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9pPr>
          </a:lstStyle>
          <a:p>
            <a:endParaRPr/>
          </a:p>
        </p:txBody>
      </p:sp>
      <p:sp>
        <p:nvSpPr>
          <p:cNvPr id="51" name="Google Shape;51;g1ae7f8c6dfa_0_767"/>
          <p:cNvSpPr txBox="1">
            <a:spLocks noGrp="1"/>
          </p:cNvSpPr>
          <p:nvPr>
            <p:ph type="body" idx="2"/>
          </p:nvPr>
        </p:nvSpPr>
        <p:spPr>
          <a:xfrm>
            <a:off x="4627142" y="2100167"/>
            <a:ext cx="29373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9pPr>
          </a:lstStyle>
          <a:p>
            <a:endParaRPr/>
          </a:p>
        </p:txBody>
      </p:sp>
      <p:sp>
        <p:nvSpPr>
          <p:cNvPr id="52" name="Google Shape;52;g1ae7f8c6dfa_0_767"/>
          <p:cNvSpPr txBox="1">
            <a:spLocks noGrp="1"/>
          </p:cNvSpPr>
          <p:nvPr>
            <p:ph type="body" idx="3"/>
          </p:nvPr>
        </p:nvSpPr>
        <p:spPr>
          <a:xfrm>
            <a:off x="7967300" y="2100167"/>
            <a:ext cx="2937300" cy="360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 sz="2400"/>
            </a:lvl9pPr>
          </a:lstStyle>
          <a:p>
            <a:endParaRPr/>
          </a:p>
        </p:txBody>
      </p:sp>
      <p:sp>
        <p:nvSpPr>
          <p:cNvPr id="53" name="Google Shape;53;g1ae7f8c6dfa_0_767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Google Shape;54;g1ae7f8c6dfa_0_767"/>
          <p:cNvSpPr/>
          <p:nvPr/>
        </p:nvSpPr>
        <p:spPr>
          <a:xfrm>
            <a:off x="-2175368" y="46932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1ae7f8c6dfa_0_767"/>
          <p:cNvSpPr/>
          <p:nvPr/>
        </p:nvSpPr>
        <p:spPr>
          <a:xfrm>
            <a:off x="8966416" y="-24921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g1ae7f8c6dfa_0_767"/>
          <p:cNvCxnSpPr/>
          <p:nvPr/>
        </p:nvCxnSpPr>
        <p:spPr>
          <a:xfrm>
            <a:off x="-8" y="1681267"/>
            <a:ext cx="1121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ae7f8c6dfa_0_777"/>
          <p:cNvSpPr/>
          <p:nvPr/>
        </p:nvSpPr>
        <p:spPr>
          <a:xfrm>
            <a:off x="0" y="5"/>
            <a:ext cx="12193016" cy="6857594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1ae7f8c6dfa_0_777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" name="Google Shape;60;g1ae7f8c6dfa_0_777"/>
          <p:cNvSpPr/>
          <p:nvPr/>
        </p:nvSpPr>
        <p:spPr>
          <a:xfrm>
            <a:off x="-2175368" y="46932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1ae7f8c6dfa_0_777"/>
          <p:cNvSpPr/>
          <p:nvPr/>
        </p:nvSpPr>
        <p:spPr>
          <a:xfrm>
            <a:off x="8966416" y="-24921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g1ae7f8c6dfa_0_777"/>
          <p:cNvSpPr txBox="1">
            <a:spLocks noGrp="1"/>
          </p:cNvSpPr>
          <p:nvPr>
            <p:ph type="title"/>
          </p:nvPr>
        </p:nvSpPr>
        <p:spPr>
          <a:xfrm>
            <a:off x="1300333" y="1420355"/>
            <a:ext cx="95913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g1ae7f8c6dfa_0_777"/>
          <p:cNvCxnSpPr/>
          <p:nvPr/>
        </p:nvCxnSpPr>
        <p:spPr>
          <a:xfrm>
            <a:off x="-8" y="1681267"/>
            <a:ext cx="1121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ae7f8c6dfa_0_784"/>
          <p:cNvSpPr/>
          <p:nvPr/>
        </p:nvSpPr>
        <p:spPr>
          <a:xfrm>
            <a:off x="0" y="0"/>
            <a:ext cx="12197483" cy="6857190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g1ae7f8c6dfa_0_784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g1ae7f8c6dfa_0_784"/>
          <p:cNvSpPr/>
          <p:nvPr/>
        </p:nvSpPr>
        <p:spPr>
          <a:xfrm>
            <a:off x="-982135" y="4855879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g1ae7f8c6dfa_0_784"/>
          <p:cNvSpPr/>
          <p:nvPr/>
        </p:nvSpPr>
        <p:spPr>
          <a:xfrm>
            <a:off x="8560016" y="-2906640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g1ae7f8c6dfa_0_784"/>
          <p:cNvSpPr txBox="1">
            <a:spLocks noGrp="1"/>
          </p:cNvSpPr>
          <p:nvPr>
            <p:ph type="body" idx="1"/>
          </p:nvPr>
        </p:nvSpPr>
        <p:spPr>
          <a:xfrm>
            <a:off x="1300333" y="5875067"/>
            <a:ext cx="9591300" cy="6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50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>
            <a:endParaRPr/>
          </a:p>
        </p:txBody>
      </p:sp>
      <p:cxnSp>
        <p:nvCxnSpPr>
          <p:cNvPr id="70" name="Google Shape;70;g1ae7f8c6dfa_0_784"/>
          <p:cNvCxnSpPr/>
          <p:nvPr/>
        </p:nvCxnSpPr>
        <p:spPr>
          <a:xfrm>
            <a:off x="-8" y="6140378"/>
            <a:ext cx="1121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ae7f8c6dfa_0_791"/>
          <p:cNvSpPr/>
          <p:nvPr/>
        </p:nvSpPr>
        <p:spPr>
          <a:xfrm>
            <a:off x="-33" y="0"/>
            <a:ext cx="12193016" cy="6859825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g1ae7f8c6dfa_0_791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g1ae7f8c6dfa_0_791"/>
          <p:cNvSpPr/>
          <p:nvPr/>
        </p:nvSpPr>
        <p:spPr>
          <a:xfrm>
            <a:off x="-1565768" y="2960565"/>
            <a:ext cx="5812136" cy="5715697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1ae7f8c6dfa_0_791"/>
          <p:cNvSpPr/>
          <p:nvPr/>
        </p:nvSpPr>
        <p:spPr>
          <a:xfrm>
            <a:off x="8585416" y="-371222"/>
            <a:ext cx="5259539" cy="517226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ae7f8c6dfa_0_725"/>
          <p:cNvSpPr txBox="1">
            <a:spLocks noGrp="1"/>
          </p:cNvSpPr>
          <p:nvPr>
            <p:ph type="title"/>
          </p:nvPr>
        </p:nvSpPr>
        <p:spPr>
          <a:xfrm>
            <a:off x="1300333" y="1420355"/>
            <a:ext cx="9591300" cy="5247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Quantico"/>
              <a:buNone/>
              <a:defRPr sz="4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g1ae7f8c6dfa_0_725"/>
          <p:cNvSpPr txBox="1">
            <a:spLocks noGrp="1"/>
          </p:cNvSpPr>
          <p:nvPr>
            <p:ph type="body" idx="1"/>
          </p:nvPr>
        </p:nvSpPr>
        <p:spPr>
          <a:xfrm>
            <a:off x="1300333" y="2100161"/>
            <a:ext cx="9591300" cy="3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431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431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4318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431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431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431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431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431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itillium Web Light"/>
              <a:buChar char="▫"/>
              <a:defRPr sz="3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g1ae7f8c6dfa_0_725"/>
          <p:cNvSpPr txBox="1">
            <a:spLocks noGrp="1"/>
          </p:cNvSpPr>
          <p:nvPr>
            <p:ph type="sldNum" idx="12"/>
          </p:nvPr>
        </p:nvSpPr>
        <p:spPr>
          <a:xfrm>
            <a:off x="11205845" y="62315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6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teamgantt.com/my-tasks/gant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microsoft.com/office/2011/relationships/webextension" Target="../webextensions/webextension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"/>
          <p:cNvSpPr txBox="1">
            <a:spLocks noGrp="1"/>
          </p:cNvSpPr>
          <p:nvPr>
            <p:ph type="ctrTitle"/>
          </p:nvPr>
        </p:nvSpPr>
        <p:spPr>
          <a:xfrm>
            <a:off x="1466700" y="1527300"/>
            <a:ext cx="9258600" cy="38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wentieth Century"/>
              <a:buNone/>
            </a:pPr>
            <a:r>
              <a:rPr lang="en-US" sz="5000" dirty="0"/>
              <a:t>SDSU –College of Engineering </a:t>
            </a:r>
            <a:br>
              <a:rPr lang="en-US" sz="5000" dirty="0"/>
            </a:br>
            <a:r>
              <a:rPr lang="en-US" sz="4000" dirty="0"/>
              <a:t>Electrical and Computer Engineering </a:t>
            </a:r>
            <a:br>
              <a:rPr lang="en-US" sz="5000" dirty="0"/>
            </a:br>
            <a:endParaRPr sz="50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wentieth Century"/>
              <a:buNone/>
            </a:pPr>
            <a:endParaRPr sz="42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wentieth Century"/>
              <a:buNone/>
            </a:pPr>
            <a:br>
              <a:rPr lang="en-US" sz="1870" dirty="0"/>
            </a:br>
            <a:r>
              <a:rPr lang="en-US" sz="6110" dirty="0"/>
              <a:t>FM MUSIC SYNTHESIZER IN FPGA</a:t>
            </a:r>
            <a:endParaRPr sz="5110" dirty="0"/>
          </a:p>
        </p:txBody>
      </p:sp>
      <p:cxnSp>
        <p:nvCxnSpPr>
          <p:cNvPr id="155" name="Google Shape;155;p1"/>
          <p:cNvCxnSpPr/>
          <p:nvPr/>
        </p:nvCxnSpPr>
        <p:spPr>
          <a:xfrm>
            <a:off x="2371200" y="3043250"/>
            <a:ext cx="74496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a5b4254e9a_0_24"/>
          <p:cNvSpPr txBox="1">
            <a:spLocks noGrp="1"/>
          </p:cNvSpPr>
          <p:nvPr>
            <p:ph type="body" idx="4294967295"/>
          </p:nvPr>
        </p:nvSpPr>
        <p:spPr>
          <a:xfrm>
            <a:off x="0" y="117475"/>
            <a:ext cx="6902450" cy="7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5000">
                <a:latin typeface="Quantico"/>
                <a:ea typeface="Quantico"/>
                <a:cs typeface="Quantico"/>
                <a:sym typeface="Quantico"/>
              </a:rPr>
              <a:t>Physical description</a:t>
            </a:r>
            <a:endParaRPr sz="5000"/>
          </a:p>
        </p:txBody>
      </p:sp>
      <p:pic>
        <p:nvPicPr>
          <p:cNvPr id="225" name="Google Shape;225;g1a5b4254e9a_0_24"/>
          <p:cNvPicPr preferRelativeResize="0"/>
          <p:nvPr/>
        </p:nvPicPr>
        <p:blipFill rotWithShape="1">
          <a:blip r:embed="rId3">
            <a:alphaModFix/>
          </a:blip>
          <a:srcRect t="45767"/>
          <a:stretch/>
        </p:blipFill>
        <p:spPr>
          <a:xfrm>
            <a:off x="5361275" y="1288400"/>
            <a:ext cx="6830727" cy="4920023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a5b4254e9a_0_24"/>
          <p:cNvSpPr txBox="1"/>
          <p:nvPr/>
        </p:nvSpPr>
        <p:spPr>
          <a:xfrm>
            <a:off x="10859375" y="5889850"/>
            <a:ext cx="1727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Titillium Web Light"/>
                <a:ea typeface="Titillium Web Light"/>
                <a:cs typeface="Titillium Web Light"/>
                <a:sym typeface="Titillium Web Light"/>
              </a:rPr>
              <a:t>NOT TO SCALE</a:t>
            </a:r>
            <a:endParaRPr sz="11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227" name="Google Shape;227;g1a5b4254e9a_0_24"/>
          <p:cNvPicPr preferRelativeResize="0"/>
          <p:nvPr/>
        </p:nvPicPr>
        <p:blipFill rotWithShape="1">
          <a:blip r:embed="rId4">
            <a:alphaModFix/>
          </a:blip>
          <a:srcRect r="32276"/>
          <a:stretch/>
        </p:blipFill>
        <p:spPr>
          <a:xfrm>
            <a:off x="0" y="1288400"/>
            <a:ext cx="5776225" cy="492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>
            <a:spLocks noGrp="1"/>
          </p:cNvSpPr>
          <p:nvPr>
            <p:ph type="title"/>
          </p:nvPr>
        </p:nvSpPr>
        <p:spPr>
          <a:xfrm>
            <a:off x="228300" y="60650"/>
            <a:ext cx="11735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System on Chip (SoC)</a:t>
            </a:r>
            <a:endParaRPr sz="5000" u="sng"/>
          </a:p>
        </p:txBody>
      </p:sp>
      <p:sp>
        <p:nvSpPr>
          <p:cNvPr id="233" name="Google Shape;233;p4"/>
          <p:cNvSpPr txBox="1">
            <a:spLocks noGrp="1"/>
          </p:cNvSpPr>
          <p:nvPr>
            <p:ph type="body" idx="1"/>
          </p:nvPr>
        </p:nvSpPr>
        <p:spPr>
          <a:xfrm>
            <a:off x="349275" y="1245625"/>
            <a:ext cx="6837900" cy="47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3212"/>
              <a:t>Dedicated Processor</a:t>
            </a:r>
            <a:endParaRPr sz="3212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Flexibility of GPP</a:t>
            </a:r>
            <a:endParaRPr sz="256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Accessibility of software code</a:t>
            </a:r>
            <a:endParaRPr sz="256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Generate user defined, phase coherent clocks</a:t>
            </a:r>
            <a:endParaRPr sz="2560"/>
          </a:p>
          <a:p>
            <a:pPr marL="1143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2560"/>
          </a:p>
          <a:p>
            <a:pPr marL="685800" lvl="1" indent="-288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3"/>
              <a:buChar char="▫"/>
            </a:pPr>
            <a:r>
              <a:rPr lang="en-US" sz="3192"/>
              <a:t>Programmable Logic Fabric</a:t>
            </a:r>
            <a:endParaRPr sz="3192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Fully customizable hardware</a:t>
            </a:r>
            <a:endParaRPr sz="256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Parallel computational units</a:t>
            </a:r>
            <a:endParaRPr sz="256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/>
              <a:t>Able to accelerate functionality using faster clocks and dedicated hardware</a:t>
            </a:r>
            <a:endParaRPr sz="212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sz="2560"/>
          </a:p>
        </p:txBody>
      </p:sp>
      <p:pic>
        <p:nvPicPr>
          <p:cNvPr id="234" name="Google Shape;23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188" y="3565397"/>
            <a:ext cx="4401101" cy="27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034500" y="1162475"/>
            <a:ext cx="30384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1b1ee1ca536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946"/>
            <a:ext cx="4577262" cy="343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b1ee1ca536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" y="3429000"/>
            <a:ext cx="4577260" cy="343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b1ee1ca536_0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8963" y="1086849"/>
            <a:ext cx="5508000" cy="320417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b1ee1ca536_0_11"/>
          <p:cNvSpPr txBox="1">
            <a:spLocks noGrp="1"/>
          </p:cNvSpPr>
          <p:nvPr>
            <p:ph type="title" idx="4294967295"/>
          </p:nvPr>
        </p:nvSpPr>
        <p:spPr>
          <a:xfrm>
            <a:off x="6684963" y="100013"/>
            <a:ext cx="5507037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FM SYSTEM TEST</a:t>
            </a:r>
            <a:endParaRPr/>
          </a:p>
        </p:txBody>
      </p:sp>
      <p:sp>
        <p:nvSpPr>
          <p:cNvPr id="267" name="Google Shape;267;g1b1ee1ca536_0_11"/>
          <p:cNvSpPr txBox="1"/>
          <p:nvPr/>
        </p:nvSpPr>
        <p:spPr>
          <a:xfrm>
            <a:off x="2423450" y="580650"/>
            <a:ext cx="220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6FFDE"/>
                </a:solidFill>
                <a:latin typeface="Calibri"/>
                <a:ea typeface="Calibri"/>
                <a:cs typeface="Calibri"/>
                <a:sym typeface="Calibri"/>
              </a:rPr>
              <a:t>880 Hz</a:t>
            </a:r>
            <a:endParaRPr sz="1500">
              <a:solidFill>
                <a:srgbClr val="E6FFD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6FFDE"/>
                </a:solidFill>
                <a:latin typeface="Calibri"/>
                <a:ea typeface="Calibri"/>
                <a:cs typeface="Calibri"/>
                <a:sym typeface="Calibri"/>
              </a:rPr>
              <a:t>non-modulated sine wave</a:t>
            </a:r>
            <a:endParaRPr sz="1500">
              <a:solidFill>
                <a:srgbClr val="E6FFD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b1ee1ca536_0_11"/>
          <p:cNvSpPr txBox="1"/>
          <p:nvPr/>
        </p:nvSpPr>
        <p:spPr>
          <a:xfrm>
            <a:off x="2323425" y="3644525"/>
            <a:ext cx="220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6FFDE"/>
                </a:solidFill>
                <a:latin typeface="Calibri"/>
                <a:ea typeface="Calibri"/>
                <a:cs typeface="Calibri"/>
                <a:sym typeface="Calibri"/>
              </a:rPr>
              <a:t>880 Hz</a:t>
            </a:r>
            <a:endParaRPr sz="1500">
              <a:solidFill>
                <a:srgbClr val="E6FFD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E6FFDE"/>
                </a:solidFill>
                <a:latin typeface="Calibri"/>
                <a:ea typeface="Calibri"/>
                <a:cs typeface="Calibri"/>
                <a:sym typeface="Calibri"/>
              </a:rPr>
              <a:t>modulated sine wave</a:t>
            </a:r>
            <a:endParaRPr sz="1500">
              <a:solidFill>
                <a:srgbClr val="E6FFD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g1b1ee1ca536_0_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88119" y="4726625"/>
            <a:ext cx="2709669" cy="150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ae7f8c6dfa_0_915"/>
          <p:cNvSpPr txBox="1">
            <a:spLocks noGrp="1"/>
          </p:cNvSpPr>
          <p:nvPr>
            <p:ph type="ctrTitle"/>
          </p:nvPr>
        </p:nvSpPr>
        <p:spPr>
          <a:xfrm>
            <a:off x="1300325" y="2261225"/>
            <a:ext cx="10335300" cy="154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5500"/>
              <a:t>Key Technological Challenges</a:t>
            </a:r>
            <a:endParaRPr sz="5500"/>
          </a:p>
        </p:txBody>
      </p:sp>
      <p:sp>
        <p:nvSpPr>
          <p:cNvPr id="275" name="Google Shape;275;g1ae7f8c6dfa_0_915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everyone can play by ear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8"/>
          <p:cNvSpPr txBox="1">
            <a:spLocks noGrp="1"/>
          </p:cNvSpPr>
          <p:nvPr>
            <p:ph type="title"/>
          </p:nvPr>
        </p:nvSpPr>
        <p:spPr>
          <a:xfrm>
            <a:off x="1143000" y="287875"/>
            <a:ext cx="9906000" cy="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Technological Challenges - EMBEDDED</a:t>
            </a:r>
            <a:endParaRPr/>
          </a:p>
        </p:txBody>
      </p:sp>
      <p:sp>
        <p:nvSpPr>
          <p:cNvPr id="281" name="Google Shape;281;p8"/>
          <p:cNvSpPr txBox="1">
            <a:spLocks noGrp="1"/>
          </p:cNvSpPr>
          <p:nvPr>
            <p:ph type="body" idx="1"/>
          </p:nvPr>
        </p:nvSpPr>
        <p:spPr>
          <a:xfrm>
            <a:off x="331100" y="1876975"/>
            <a:ext cx="7440300" cy="4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228600" lvl="0" indent="-22191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6070"/>
              <a:buChar char="▫"/>
            </a:pPr>
            <a:r>
              <a:rPr lang="en-US" sz="13179"/>
              <a:t>Utilizing Xilinx proprietary IDE (Vivado/Vitis) &amp; learning integration</a:t>
            </a:r>
            <a:endParaRPr sz="13179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179"/>
          </a:p>
          <a:p>
            <a:pPr marL="228600" lvl="0" indent="-22191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6070"/>
              <a:buChar char="▫"/>
            </a:pPr>
            <a:r>
              <a:rPr lang="en-US" sz="13179"/>
              <a:t>Parsing MIDI data from keyboard</a:t>
            </a:r>
            <a:endParaRPr sz="13179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179"/>
          </a:p>
          <a:p>
            <a:pPr marL="228600" lvl="0" indent="-22191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6070"/>
              <a:buChar char="▫"/>
            </a:pPr>
            <a:r>
              <a:rPr lang="en-US" sz="13179"/>
              <a:t>Porting over Arduino code/functions to bare-metal processor</a:t>
            </a:r>
            <a:r>
              <a:rPr lang="en-US" sz="10779"/>
              <a:t> (Path 2)</a:t>
            </a:r>
            <a:endParaRPr sz="3200"/>
          </a:p>
        </p:txBody>
      </p:sp>
      <p:pic>
        <p:nvPicPr>
          <p:cNvPr id="282" name="Google Shape;28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401" y="1693523"/>
            <a:ext cx="3276000" cy="2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2342" y="4690823"/>
            <a:ext cx="2994116" cy="1996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9"/>
          <p:cNvSpPr txBox="1">
            <a:spLocks noGrp="1"/>
          </p:cNvSpPr>
          <p:nvPr>
            <p:ph type="title"/>
          </p:nvPr>
        </p:nvSpPr>
        <p:spPr>
          <a:xfrm>
            <a:off x="1143000" y="218897"/>
            <a:ext cx="99060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Technological Challenges - ELECTRICAL</a:t>
            </a:r>
            <a:endParaRPr/>
          </a:p>
        </p:txBody>
      </p:sp>
      <p:sp>
        <p:nvSpPr>
          <p:cNvPr id="289" name="Google Shape;289;p9"/>
          <p:cNvSpPr txBox="1">
            <a:spLocks noGrp="1"/>
          </p:cNvSpPr>
          <p:nvPr>
            <p:ph type="body" idx="1"/>
          </p:nvPr>
        </p:nvSpPr>
        <p:spPr>
          <a:xfrm>
            <a:off x="165650" y="1658150"/>
            <a:ext cx="6567600" cy="4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▫"/>
            </a:pPr>
            <a:r>
              <a:rPr lang="en-US" sz="3200"/>
              <a:t>Design power supply to meet component power requirements</a:t>
            </a:r>
            <a:endParaRPr/>
          </a:p>
          <a:p>
            <a:pPr marL="228600" lvl="0" indent="-254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▫"/>
            </a:pPr>
            <a:r>
              <a:rPr lang="en-US" sz="3200"/>
              <a:t>Design Filter/Amplifier circuit</a:t>
            </a:r>
            <a:endParaRPr/>
          </a:p>
          <a:p>
            <a:pPr marL="228600" lvl="0" indent="-2540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Char char="▫"/>
            </a:pPr>
            <a:r>
              <a:rPr lang="en-US" sz="3200"/>
              <a:t>Design PCB and integrate/mount all components.</a:t>
            </a:r>
            <a:endParaRPr/>
          </a:p>
          <a:p>
            <a:pPr marL="685800" lvl="1" indent="-295275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300"/>
              <a:buChar char="○"/>
            </a:pPr>
            <a:r>
              <a:rPr lang="en-US" sz="2500"/>
              <a:t>Power supply, MiniZed, DAC, filter/amplifier</a:t>
            </a:r>
            <a:endParaRPr sz="2500"/>
          </a:p>
        </p:txBody>
      </p:sp>
      <p:pic>
        <p:nvPicPr>
          <p:cNvPr id="290" name="Google Shape;290;p9"/>
          <p:cNvPicPr preferRelativeResize="0"/>
          <p:nvPr/>
        </p:nvPicPr>
        <p:blipFill rotWithShape="1">
          <a:blip r:embed="rId3">
            <a:alphaModFix/>
          </a:blip>
          <a:srcRect b="-4744"/>
          <a:stretch/>
        </p:blipFill>
        <p:spPr>
          <a:xfrm>
            <a:off x="7313100" y="1164775"/>
            <a:ext cx="4419201" cy="21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3100" y="4153825"/>
            <a:ext cx="4283451" cy="214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"/>
          <p:cNvSpPr txBox="1">
            <a:spLocks noGrp="1"/>
          </p:cNvSpPr>
          <p:nvPr>
            <p:ph type="title"/>
          </p:nvPr>
        </p:nvSpPr>
        <p:spPr>
          <a:xfrm>
            <a:off x="1017575" y="174850"/>
            <a:ext cx="10156800" cy="7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5000"/>
              <a:t>Technological Challenges - FPGA</a:t>
            </a:r>
            <a:endParaRPr sz="5000"/>
          </a:p>
        </p:txBody>
      </p:sp>
      <p:sp>
        <p:nvSpPr>
          <p:cNvPr id="297" name="Google Shape;297;p10"/>
          <p:cNvSpPr txBox="1">
            <a:spLocks noGrp="1"/>
          </p:cNvSpPr>
          <p:nvPr>
            <p:ph type="body" idx="1"/>
          </p:nvPr>
        </p:nvSpPr>
        <p:spPr>
          <a:xfrm>
            <a:off x="235250" y="1324525"/>
            <a:ext cx="7538100" cy="53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56778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69"/>
              <a:buChar char="▫"/>
            </a:pPr>
            <a:r>
              <a:rPr lang="en-US" sz="3175"/>
              <a:t>Implementing fixed point arithmetic units</a:t>
            </a:r>
            <a:endParaRPr sz="2800"/>
          </a:p>
          <a:p>
            <a:pPr marL="228600" lvl="0" indent="-256778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69"/>
              <a:buChar char="▫"/>
            </a:pPr>
            <a:r>
              <a:rPr lang="en-US" sz="3175"/>
              <a:t>Balancing memory resources with signal resolution</a:t>
            </a:r>
            <a:endParaRPr sz="2800"/>
          </a:p>
          <a:p>
            <a:pPr marL="228600" lvl="0" indent="-256778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69"/>
              <a:buChar char="▫"/>
            </a:pPr>
            <a:r>
              <a:rPr lang="en-US" sz="3175"/>
              <a:t>Calculating optimal datapath bit-width</a:t>
            </a:r>
            <a:endParaRPr sz="2800"/>
          </a:p>
          <a:p>
            <a:pPr marL="228600" lvl="0" indent="-256778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69"/>
              <a:buChar char="▫"/>
            </a:pPr>
            <a:r>
              <a:rPr lang="en-US" sz="3175"/>
              <a:t>Calculating tuning words</a:t>
            </a:r>
            <a:endParaRPr sz="2800"/>
          </a:p>
          <a:p>
            <a:pPr marL="228600" lvl="0" indent="-256778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769"/>
              <a:buChar char="▫"/>
            </a:pPr>
            <a:r>
              <a:rPr lang="en-US" sz="3175"/>
              <a:t>Integrating FPGA fabric with Hard Processor</a:t>
            </a:r>
            <a:endParaRPr sz="2800"/>
          </a:p>
          <a:p>
            <a:pPr marL="228600" lvl="0" indent="-508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endParaRPr sz="2800"/>
          </a:p>
        </p:txBody>
      </p:sp>
      <p:pic>
        <p:nvPicPr>
          <p:cNvPr id="298" name="Google Shape;29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2672" y="1162988"/>
            <a:ext cx="3076575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6122" y="2701301"/>
            <a:ext cx="3789678" cy="145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9063" y="4275763"/>
            <a:ext cx="2943798" cy="226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1ee1ca536_0_24"/>
          <p:cNvSpPr txBox="1">
            <a:spLocks noGrp="1"/>
          </p:cNvSpPr>
          <p:nvPr>
            <p:ph type="ctrTitle"/>
          </p:nvPr>
        </p:nvSpPr>
        <p:spPr>
          <a:xfrm>
            <a:off x="1300358" y="2904408"/>
            <a:ext cx="9591300" cy="154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/>
              <a:t>Risk Analysis and Prototype Activity</a:t>
            </a:r>
            <a:endParaRPr sz="6000"/>
          </a:p>
        </p:txBody>
      </p:sp>
      <p:sp>
        <p:nvSpPr>
          <p:cNvPr id="306" name="Google Shape;306;g1b1ee1ca536_0_24"/>
          <p:cNvSpPr txBox="1">
            <a:spLocks noGrp="1"/>
          </p:cNvSpPr>
          <p:nvPr>
            <p:ph type="subTitle" idx="1"/>
          </p:nvPr>
        </p:nvSpPr>
        <p:spPr>
          <a:xfrm>
            <a:off x="1300358" y="4387811"/>
            <a:ext cx="9591300" cy="49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soundcheck before the gig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title"/>
          </p:nvPr>
        </p:nvSpPr>
        <p:spPr>
          <a:xfrm>
            <a:off x="1143000" y="226200"/>
            <a:ext cx="9906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Risk Analysis - EMBEDDED</a:t>
            </a:r>
            <a:endParaRPr/>
          </a:p>
        </p:txBody>
      </p:sp>
      <p:sp>
        <p:nvSpPr>
          <p:cNvPr id="312" name="Google Shape;312;p12"/>
          <p:cNvSpPr txBox="1">
            <a:spLocks noGrp="1"/>
          </p:cNvSpPr>
          <p:nvPr>
            <p:ph type="body" idx="1"/>
          </p:nvPr>
        </p:nvSpPr>
        <p:spPr>
          <a:xfrm>
            <a:off x="-44475" y="1494200"/>
            <a:ext cx="7892700" cy="47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185737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Parsing MIDI data</a:t>
            </a:r>
            <a:endParaRPr sz="2480"/>
          </a:p>
          <a:p>
            <a:pPr marL="685800" lvl="1" indent="-23336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MIDI uses its own proprietary transmission of data </a:t>
            </a:r>
            <a:endParaRPr sz="2480"/>
          </a:p>
          <a:p>
            <a:pPr marL="228600" lvl="0" indent="-18573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We implemented an Arduino header to be able to interpret to binary signals sent</a:t>
            </a:r>
            <a:endParaRPr sz="2480"/>
          </a:p>
          <a:p>
            <a:pPr marL="228600" lvl="0" indent="-18573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Arduino has easier interpretation, so </a:t>
            </a:r>
            <a:endParaRPr sz="2480"/>
          </a:p>
          <a:p>
            <a:pPr marL="685800" lvl="1" indent="-23336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Path 1 - we stay with Arduino and transmit to MiniZed</a:t>
            </a:r>
            <a:endParaRPr sz="2480"/>
          </a:p>
          <a:p>
            <a:pPr marL="685800" lvl="1" indent="-233362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▫"/>
            </a:pPr>
            <a:r>
              <a:rPr lang="en-US" sz="2480"/>
              <a:t>Path 2 - we translate into bare metal on the MiniZed</a:t>
            </a:r>
            <a:endParaRPr sz="2480"/>
          </a:p>
        </p:txBody>
      </p:sp>
      <p:pic>
        <p:nvPicPr>
          <p:cNvPr id="313" name="Google Shape;31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8213" y="4476300"/>
            <a:ext cx="4105450" cy="19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/>
          <p:cNvPicPr preferRelativeResize="0"/>
          <p:nvPr/>
        </p:nvPicPr>
        <p:blipFill rotWithShape="1">
          <a:blip r:embed="rId4">
            <a:alphaModFix/>
          </a:blip>
          <a:srcRect t="20998"/>
          <a:stretch/>
        </p:blipFill>
        <p:spPr>
          <a:xfrm>
            <a:off x="7848226" y="1335423"/>
            <a:ext cx="4105450" cy="314087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/>
          <p:nvPr/>
        </p:nvSpPr>
        <p:spPr>
          <a:xfrm>
            <a:off x="9483675" y="1494200"/>
            <a:ext cx="505800" cy="484500"/>
          </a:xfrm>
          <a:prstGeom prst="donut">
            <a:avLst>
              <a:gd name="adj" fmla="val 8695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2"/>
          <p:cNvSpPr txBox="1"/>
          <p:nvPr/>
        </p:nvSpPr>
        <p:spPr>
          <a:xfrm>
            <a:off x="10065375" y="1704900"/>
            <a:ext cx="93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LED is lit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17" name="Google Shape;317;p12"/>
          <p:cNvSpPr txBox="1"/>
          <p:nvPr/>
        </p:nvSpPr>
        <p:spPr>
          <a:xfrm>
            <a:off x="8541950" y="6412650"/>
            <a:ext cx="271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Bitwise MIDI data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>
            <a:spLocks noGrp="1"/>
          </p:cNvSpPr>
          <p:nvPr>
            <p:ph type="title"/>
          </p:nvPr>
        </p:nvSpPr>
        <p:spPr>
          <a:xfrm>
            <a:off x="1082200" y="157877"/>
            <a:ext cx="9906000" cy="6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Risk Analysis - ELECTRICAL</a:t>
            </a:r>
            <a:endParaRPr/>
          </a:p>
        </p:txBody>
      </p:sp>
      <p:sp>
        <p:nvSpPr>
          <p:cNvPr id="323" name="Google Shape;323;p11"/>
          <p:cNvSpPr txBox="1">
            <a:spLocks noGrp="1"/>
          </p:cNvSpPr>
          <p:nvPr>
            <p:ph type="body" idx="1"/>
          </p:nvPr>
        </p:nvSpPr>
        <p:spPr>
          <a:xfrm>
            <a:off x="529350" y="1389550"/>
            <a:ext cx="5426400" cy="51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tillium Web"/>
                <a:ea typeface="Titillium Web"/>
                <a:cs typeface="Titillium Web"/>
                <a:sym typeface="Titillium Web"/>
              </a:rPr>
              <a:t>POWER SUPPLY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28600" lvl="0" indent="-18573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3750"/>
              <a:buChar char="▫"/>
            </a:pPr>
            <a:r>
              <a:rPr lang="en-US"/>
              <a:t>Not enough power or constant voltage would cause the system to not be able to turn on or could cause damages to circuitry.</a:t>
            </a:r>
            <a:endParaRPr/>
          </a:p>
          <a:p>
            <a:pPr marL="228600" lvl="0" indent="-18573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3750"/>
              <a:buChar char="▫"/>
            </a:pPr>
            <a:r>
              <a:rPr lang="en-US"/>
              <a:t>Mitigation solution: Design and test a power supply that could provide constant +5V at a maximum of 1A load. </a:t>
            </a:r>
            <a:endParaRPr/>
          </a:p>
          <a:p>
            <a:pPr marL="228600" lvl="0" indent="-185737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93750"/>
              <a:buChar char="▫"/>
            </a:pPr>
            <a:r>
              <a:rPr lang="en-US"/>
              <a:t>Prototype power supply successfully provided these specifications. </a:t>
            </a:r>
            <a:endParaRPr/>
          </a:p>
        </p:txBody>
      </p:sp>
      <p:pic>
        <p:nvPicPr>
          <p:cNvPr id="324" name="Google Shape;32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750" y="5038500"/>
            <a:ext cx="61433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320225" y="2351699"/>
            <a:ext cx="2022451" cy="31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1"/>
          <p:cNvSpPr txBox="1"/>
          <p:nvPr/>
        </p:nvSpPr>
        <p:spPr>
          <a:xfrm>
            <a:off x="10070700" y="3571575"/>
            <a:ext cx="1923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 supply on Breadboard</a:t>
            </a:r>
            <a:endParaRPr sz="17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27" name="Google Shape;327;p11"/>
          <p:cNvSpPr txBox="1"/>
          <p:nvPr/>
        </p:nvSpPr>
        <p:spPr>
          <a:xfrm>
            <a:off x="6998200" y="6411600"/>
            <a:ext cx="405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 supply schematic</a:t>
            </a:r>
            <a:endParaRPr sz="17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28" name="Google Shape;32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575" y="989815"/>
            <a:ext cx="2505073" cy="16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1"/>
          <p:cNvSpPr txBox="1"/>
          <p:nvPr/>
        </p:nvSpPr>
        <p:spPr>
          <a:xfrm>
            <a:off x="9732350" y="1389550"/>
            <a:ext cx="1984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Equipment used to apply load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ae7f8c6dfa_0_870"/>
          <p:cNvSpPr txBox="1"/>
          <p:nvPr/>
        </p:nvSpPr>
        <p:spPr>
          <a:xfrm>
            <a:off x="332500" y="2936775"/>
            <a:ext cx="39237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Abdullah Altawheed </a:t>
            </a:r>
            <a:endParaRPr sz="26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EE 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1" name="Google Shape;161;g1ae7f8c6dfa_0_870"/>
          <p:cNvSpPr txBox="1"/>
          <p:nvPr/>
        </p:nvSpPr>
        <p:spPr>
          <a:xfrm>
            <a:off x="4829625" y="2949708"/>
            <a:ext cx="25326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Michael Fallon </a:t>
            </a:r>
            <a:endParaRPr sz="26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EE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2" name="Google Shape;162;g1ae7f8c6dfa_0_870"/>
          <p:cNvSpPr txBox="1"/>
          <p:nvPr/>
        </p:nvSpPr>
        <p:spPr>
          <a:xfrm>
            <a:off x="8406647" y="2935350"/>
            <a:ext cx="33672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Tiber Hernandez</a:t>
            </a:r>
            <a:r>
              <a:rPr lang="en-US" sz="265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65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3" name="Google Shape;163;g1ae7f8c6dfa_0_870"/>
          <p:cNvSpPr/>
          <p:nvPr/>
        </p:nvSpPr>
        <p:spPr>
          <a:xfrm>
            <a:off x="1315917" y="992719"/>
            <a:ext cx="1956900" cy="19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ae7f8c6dfa_0_870"/>
          <p:cNvSpPr/>
          <p:nvPr/>
        </p:nvSpPr>
        <p:spPr>
          <a:xfrm>
            <a:off x="5117435" y="992728"/>
            <a:ext cx="1956900" cy="19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ae7f8c6dfa_0_870"/>
          <p:cNvSpPr/>
          <p:nvPr/>
        </p:nvSpPr>
        <p:spPr>
          <a:xfrm>
            <a:off x="9119034" y="992725"/>
            <a:ext cx="1942500" cy="1942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1ae7f8c6dfa_0_870"/>
          <p:cNvSpPr txBox="1"/>
          <p:nvPr/>
        </p:nvSpPr>
        <p:spPr>
          <a:xfrm>
            <a:off x="1028106" y="5876105"/>
            <a:ext cx="2532600" cy="9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Andres Medina</a:t>
            </a:r>
            <a:r>
              <a:rPr lang="en-US" sz="265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265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EE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7" name="Google Shape;167;g1ae7f8c6dfa_0_870"/>
          <p:cNvSpPr txBox="1"/>
          <p:nvPr/>
        </p:nvSpPr>
        <p:spPr>
          <a:xfrm>
            <a:off x="4829625" y="5889014"/>
            <a:ext cx="25326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Tharaa Rahhal</a:t>
            </a:r>
            <a:endParaRPr sz="26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EE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8" name="Google Shape;168;g1ae7f8c6dfa_0_870"/>
          <p:cNvSpPr txBox="1"/>
          <p:nvPr/>
        </p:nvSpPr>
        <p:spPr>
          <a:xfrm>
            <a:off x="8406662" y="5853113"/>
            <a:ext cx="3367500" cy="9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Elisha Reece</a:t>
            </a:r>
            <a:endParaRPr sz="26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CompE</a:t>
            </a: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69" name="Google Shape;169;g1ae7f8c6dfa_0_870"/>
          <p:cNvSpPr/>
          <p:nvPr/>
        </p:nvSpPr>
        <p:spPr>
          <a:xfrm>
            <a:off x="1315917" y="3932040"/>
            <a:ext cx="1956900" cy="19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ae7f8c6dfa_0_870"/>
          <p:cNvSpPr/>
          <p:nvPr/>
        </p:nvSpPr>
        <p:spPr>
          <a:xfrm>
            <a:off x="5117435" y="3932034"/>
            <a:ext cx="1956900" cy="19569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1ae7f8c6dfa_0_870"/>
          <p:cNvSpPr/>
          <p:nvPr/>
        </p:nvSpPr>
        <p:spPr>
          <a:xfrm>
            <a:off x="9119009" y="3917380"/>
            <a:ext cx="1942500" cy="1942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1ae7f8c6dfa_0_870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4621213" cy="112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60"/>
              <a:buFont typeface="Twentieth Century"/>
              <a:buNone/>
            </a:pPr>
            <a:r>
              <a:rPr lang="en-US" sz="7200"/>
              <a:t>The Team</a:t>
            </a:r>
            <a:endParaRPr sz="7200"/>
          </a:p>
        </p:txBody>
      </p:sp>
      <p:pic>
        <p:nvPicPr>
          <p:cNvPr id="173" name="Google Shape;173;g1ae7f8c6dfa_0_870"/>
          <p:cNvPicPr preferRelativeResize="0"/>
          <p:nvPr/>
        </p:nvPicPr>
        <p:blipFill rotWithShape="1">
          <a:blip r:embed="rId3">
            <a:alphaModFix/>
          </a:blip>
          <a:srcRect l="38031" t="13206" r="32479" b="42551"/>
          <a:stretch/>
        </p:blipFill>
        <p:spPr>
          <a:xfrm>
            <a:off x="9156350" y="1030075"/>
            <a:ext cx="1867800" cy="1867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g1ae7f8c6dfa_0_870"/>
          <p:cNvSpPr txBox="1"/>
          <p:nvPr/>
        </p:nvSpPr>
        <p:spPr>
          <a:xfrm>
            <a:off x="4726475" y="7313650"/>
            <a:ext cx="3127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75" name="Google Shape;175;g1ae7f8c6dfa_0_870"/>
          <p:cNvPicPr preferRelativeResize="0"/>
          <p:nvPr/>
        </p:nvPicPr>
        <p:blipFill rotWithShape="1">
          <a:blip r:embed="rId4">
            <a:alphaModFix/>
          </a:blip>
          <a:srcRect l="8596" t="6140" r="8587" b="6140"/>
          <a:stretch/>
        </p:blipFill>
        <p:spPr>
          <a:xfrm>
            <a:off x="5162100" y="1030075"/>
            <a:ext cx="1867800" cy="186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6" name="Google Shape;176;g1ae7f8c6dfa_0_870"/>
          <p:cNvPicPr preferRelativeResize="0"/>
          <p:nvPr/>
        </p:nvPicPr>
        <p:blipFill rotWithShape="1">
          <a:blip r:embed="rId5">
            <a:alphaModFix/>
          </a:blip>
          <a:srcRect l="14484" t="5602" r="18919" b="5602"/>
          <a:stretch/>
        </p:blipFill>
        <p:spPr>
          <a:xfrm rot="-5400000">
            <a:off x="1360500" y="3976588"/>
            <a:ext cx="1867800" cy="186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g1ae7f8c6dfa_0_870"/>
          <p:cNvPicPr preferRelativeResize="0"/>
          <p:nvPr/>
        </p:nvPicPr>
        <p:blipFill rotWithShape="1">
          <a:blip r:embed="rId6">
            <a:alphaModFix/>
          </a:blip>
          <a:srcRect l="18449" t="5492" r="23966" b="14443"/>
          <a:stretch/>
        </p:blipFill>
        <p:spPr>
          <a:xfrm>
            <a:off x="1360500" y="1037263"/>
            <a:ext cx="1867800" cy="186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g1ae7f8c6dfa_0_870"/>
          <p:cNvPicPr preferRelativeResize="0"/>
          <p:nvPr/>
        </p:nvPicPr>
        <p:blipFill rotWithShape="1">
          <a:blip r:embed="rId7">
            <a:alphaModFix/>
          </a:blip>
          <a:srcRect l="3465" t="34549" r="9676" b="10826"/>
          <a:stretch/>
        </p:blipFill>
        <p:spPr>
          <a:xfrm>
            <a:off x="5161975" y="3971900"/>
            <a:ext cx="1867800" cy="186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g1ae7f8c6dfa_0_870"/>
          <p:cNvPicPr preferRelativeResize="0"/>
          <p:nvPr/>
        </p:nvPicPr>
        <p:blipFill rotWithShape="1">
          <a:blip r:embed="rId8">
            <a:alphaModFix/>
          </a:blip>
          <a:srcRect l="6062" t="5409" r="6071" b="12000"/>
          <a:stretch/>
        </p:blipFill>
        <p:spPr>
          <a:xfrm>
            <a:off x="9156500" y="3954725"/>
            <a:ext cx="1867800" cy="1867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a4fd3aec86_0_4"/>
          <p:cNvSpPr txBox="1">
            <a:spLocks noGrp="1"/>
          </p:cNvSpPr>
          <p:nvPr>
            <p:ph type="title"/>
          </p:nvPr>
        </p:nvSpPr>
        <p:spPr>
          <a:xfrm>
            <a:off x="2799900" y="121325"/>
            <a:ext cx="6592200" cy="628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0000"/>
              <a:buFont typeface="Twentieth Century"/>
              <a:buNone/>
            </a:pPr>
            <a:r>
              <a:rPr lang="en-US"/>
              <a:t>Risk Analysis - ELECTRICAL</a:t>
            </a:r>
            <a:endParaRPr/>
          </a:p>
        </p:txBody>
      </p:sp>
      <p:pic>
        <p:nvPicPr>
          <p:cNvPr id="335" name="Google Shape;335;g1a4fd3aec86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900" y="749813"/>
            <a:ext cx="4817975" cy="29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a4fd3aec86_0_4"/>
          <p:cNvSpPr txBox="1"/>
          <p:nvPr/>
        </p:nvSpPr>
        <p:spPr>
          <a:xfrm>
            <a:off x="235250" y="921850"/>
            <a:ext cx="6394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-US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Power supply provided constant voltage within 100 mV from +5V as load increased incrementally until maximum load was reached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●"/>
            </a:pPr>
            <a:r>
              <a:rPr lang="en-US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Output ripple voltage is ~3.2mV peak to peak when max load is applied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37" name="Google Shape;337;g1a4fd3aec86_0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2062" y="3942025"/>
            <a:ext cx="3696918" cy="223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1a4fd3aec86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900" y="3942023"/>
            <a:ext cx="4817976" cy="2829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a4fd3aec86_0_4"/>
          <p:cNvSpPr txBox="1"/>
          <p:nvPr/>
        </p:nvSpPr>
        <p:spPr>
          <a:xfrm>
            <a:off x="2860875" y="6287250"/>
            <a:ext cx="21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Ripple voltage at full load</a:t>
            </a:r>
            <a:endParaRPr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3"/>
          <p:cNvSpPr txBox="1">
            <a:spLocks noGrp="1"/>
          </p:cNvSpPr>
          <p:nvPr>
            <p:ph type="title"/>
          </p:nvPr>
        </p:nvSpPr>
        <p:spPr>
          <a:xfrm>
            <a:off x="1143000" y="50552"/>
            <a:ext cx="9906000" cy="10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RISK ANALYSIS - FPGA</a:t>
            </a:r>
            <a:endParaRPr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1"/>
          </p:nvPr>
        </p:nvSpPr>
        <p:spPr>
          <a:xfrm>
            <a:off x="121575" y="1390600"/>
            <a:ext cx="6617400" cy="4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3177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50"/>
              <a:buFont typeface="Titillium Web"/>
              <a:buChar char="▫"/>
            </a:pPr>
            <a:r>
              <a:rPr lang="en-US" sz="3220">
                <a:latin typeface="Titillium Web"/>
                <a:ea typeface="Titillium Web"/>
                <a:cs typeface="Titillium Web"/>
                <a:sym typeface="Titillium Web"/>
              </a:rPr>
              <a:t>Implementing HDL datapath to generate sinusoidal signal</a:t>
            </a:r>
            <a:endParaRPr sz="322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28600" lvl="0" indent="-2317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50"/>
              <a:buFont typeface="Titillium Web"/>
              <a:buChar char="▫"/>
            </a:pPr>
            <a:r>
              <a:rPr lang="en-US" sz="3220">
                <a:latin typeface="Titillium Web"/>
                <a:ea typeface="Titillium Web"/>
                <a:cs typeface="Titillium Web"/>
                <a:sym typeface="Titillium Web"/>
              </a:rPr>
              <a:t>No trigonometric functions in FPGA</a:t>
            </a:r>
            <a:endParaRPr sz="322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28600" lvl="0" indent="-2317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50"/>
              <a:buFont typeface="Titillium Web"/>
              <a:buChar char="▫"/>
            </a:pPr>
            <a:r>
              <a:rPr lang="en-US" sz="3220">
                <a:latin typeface="Titillium Web"/>
                <a:ea typeface="Titillium Web"/>
                <a:cs typeface="Titillium Web"/>
                <a:sym typeface="Titillium Web"/>
              </a:rPr>
              <a:t>Designed numerically controlled oscillator</a:t>
            </a:r>
            <a:endParaRPr sz="322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228600" lvl="0" indent="-2317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50"/>
              <a:buFont typeface="Titillium Web"/>
              <a:buChar char="▫"/>
            </a:pPr>
            <a:r>
              <a:rPr lang="en-US" sz="3220">
                <a:latin typeface="Titillium Web"/>
                <a:ea typeface="Titillium Web"/>
                <a:cs typeface="Titillium Web"/>
                <a:sym typeface="Titillium Web"/>
              </a:rPr>
              <a:t>Successful prototype activity mitigated risk and optimized design</a:t>
            </a:r>
            <a:endParaRPr sz="322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345" name="Google Shape;34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8975" y="1757800"/>
            <a:ext cx="4985600" cy="37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3"/>
          <p:cNvSpPr txBox="1"/>
          <p:nvPr/>
        </p:nvSpPr>
        <p:spPr>
          <a:xfrm>
            <a:off x="7999978" y="5552525"/>
            <a:ext cx="2463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Prototype test setup</a:t>
            </a:r>
            <a:endParaRPr sz="17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4"/>
          <p:cNvSpPr txBox="1">
            <a:spLocks noGrp="1"/>
          </p:cNvSpPr>
          <p:nvPr>
            <p:ph type="title"/>
          </p:nvPr>
        </p:nvSpPr>
        <p:spPr>
          <a:xfrm>
            <a:off x="1143000" y="235147"/>
            <a:ext cx="99060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5000"/>
              <a:t>RISK ANALYSIS – RISK CUBE</a:t>
            </a:r>
            <a:endParaRPr sz="5000"/>
          </a:p>
        </p:txBody>
      </p:sp>
      <p:sp>
        <p:nvSpPr>
          <p:cNvPr id="353" name="Google Shape;353;p14"/>
          <p:cNvSpPr txBox="1"/>
          <p:nvPr/>
        </p:nvSpPr>
        <p:spPr>
          <a:xfrm>
            <a:off x="735425" y="5678525"/>
            <a:ext cx="403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BEFORE PROTOTYPING ACTIVITY</a:t>
            </a:r>
            <a:endParaRPr sz="21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354" name="Google Shape;354;p14"/>
          <p:cNvSpPr txBox="1"/>
          <p:nvPr/>
        </p:nvSpPr>
        <p:spPr>
          <a:xfrm>
            <a:off x="7393288" y="5732375"/>
            <a:ext cx="40326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AFTER PROTOTYPING ACTIVITY</a:t>
            </a:r>
            <a:endParaRPr sz="2100" b="1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355" name="Google Shape;355;p14"/>
          <p:cNvCxnSpPr/>
          <p:nvPr/>
        </p:nvCxnSpPr>
        <p:spPr>
          <a:xfrm>
            <a:off x="5307400" y="3594225"/>
            <a:ext cx="1340400" cy="0"/>
          </a:xfrm>
          <a:prstGeom prst="straightConnector1">
            <a:avLst/>
          </a:prstGeom>
          <a:noFill/>
          <a:ln w="15240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6" name="Google Shape;356;p14"/>
          <p:cNvSpPr txBox="1"/>
          <p:nvPr/>
        </p:nvSpPr>
        <p:spPr>
          <a:xfrm>
            <a:off x="10228750" y="7995550"/>
            <a:ext cx="67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7" name="Google Shape;357;p14"/>
          <p:cNvSpPr txBox="1"/>
          <p:nvPr/>
        </p:nvSpPr>
        <p:spPr>
          <a:xfrm>
            <a:off x="10392025" y="3732600"/>
            <a:ext cx="3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tillium Web Light"/>
                <a:ea typeface="Titillium Web Light"/>
                <a:cs typeface="Titillium Web Light"/>
                <a:sym typeface="Titillium Web Light"/>
              </a:rPr>
              <a:t>1</a:t>
            </a: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58" name="Google Shape;3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75" y="1514838"/>
            <a:ext cx="4815876" cy="396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834" y="1514850"/>
            <a:ext cx="4708067" cy="38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1800b4690ff_0_37"/>
          <p:cNvPicPr preferRelativeResize="0"/>
          <p:nvPr/>
        </p:nvPicPr>
        <p:blipFill rotWithShape="1">
          <a:blip r:embed="rId3">
            <a:alphaModFix/>
          </a:blip>
          <a:srcRect l="4552" t="2408" r="3467" b="2389"/>
          <a:stretch/>
        </p:blipFill>
        <p:spPr>
          <a:xfrm>
            <a:off x="314025" y="42275"/>
            <a:ext cx="10678848" cy="675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800b4690ff_0_4"/>
          <p:cNvSpPr txBox="1">
            <a:spLocks noGrp="1"/>
          </p:cNvSpPr>
          <p:nvPr>
            <p:ph type="title"/>
          </p:nvPr>
        </p:nvSpPr>
        <p:spPr>
          <a:xfrm>
            <a:off x="1143000" y="103872"/>
            <a:ext cx="99060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WORK BREAKDOWN STRUCTURE</a:t>
            </a:r>
            <a:endParaRPr/>
          </a:p>
        </p:txBody>
      </p:sp>
      <p:sp>
        <p:nvSpPr>
          <p:cNvPr id="370" name="Google Shape;370;g1800b4690ff_0_4"/>
          <p:cNvSpPr txBox="1"/>
          <p:nvPr/>
        </p:nvSpPr>
        <p:spPr>
          <a:xfrm>
            <a:off x="11417500" y="5659000"/>
            <a:ext cx="843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Including Arduino</a:t>
            </a:r>
            <a:endParaRPr sz="1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71" name="Google Shape;371;g1800b4690ff_0_4"/>
          <p:cNvSpPr txBox="1"/>
          <p:nvPr/>
        </p:nvSpPr>
        <p:spPr>
          <a:xfrm>
            <a:off x="5169675" y="5659000"/>
            <a:ext cx="96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No Arduino</a:t>
            </a:r>
            <a:endParaRPr sz="12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372" name="Google Shape;372;g1800b4690ff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2475"/>
            <a:ext cx="12192000" cy="46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a5b4254e9a_0_3"/>
          <p:cNvSpPr txBox="1">
            <a:spLocks noGrp="1"/>
          </p:cNvSpPr>
          <p:nvPr>
            <p:ph type="ctrTitle"/>
          </p:nvPr>
        </p:nvSpPr>
        <p:spPr>
          <a:xfrm>
            <a:off x="1300325" y="2261225"/>
            <a:ext cx="9921900" cy="1546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u="sng">
                <a:hlinkClick r:id="rId3"/>
              </a:rPr>
              <a:t>TASK LIST AND SCHEDULING</a:t>
            </a:r>
            <a:endParaRPr sz="4900"/>
          </a:p>
        </p:txBody>
      </p:sp>
      <p:sp>
        <p:nvSpPr>
          <p:cNvPr id="378" name="Google Shape;378;g1a5b4254e9a_0_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Like if a conductor got digitized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8"/>
          <p:cNvSpPr txBox="1">
            <a:spLocks noGrp="1"/>
          </p:cNvSpPr>
          <p:nvPr>
            <p:ph type="title"/>
          </p:nvPr>
        </p:nvSpPr>
        <p:spPr>
          <a:xfrm>
            <a:off x="1186200" y="117723"/>
            <a:ext cx="9906000" cy="102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PROJECT COSTS</a:t>
            </a:r>
            <a:endParaRPr/>
          </a:p>
        </p:txBody>
      </p:sp>
      <p:graphicFrame>
        <p:nvGraphicFramePr>
          <p:cNvPr id="384" name="Google Shape;384;p18"/>
          <p:cNvGraphicFramePr/>
          <p:nvPr/>
        </p:nvGraphicFramePr>
        <p:xfrm>
          <a:off x="535549" y="1286642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{EBDBD339-3BEE-4FBF-8E2F-0C520B2964FC}</a:tableStyleId>
              </a:tblPr>
              <a:tblGrid>
                <a:gridCol w="460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2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6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u="none" strike="noStrike" cap="non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AVNET MINIZED SoC</a:t>
                      </a:r>
                      <a:r>
                        <a:rPr lang="en-US" sz="2800" b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  <a:r>
                        <a:rPr lang="en-US" sz="2800" b="0" u="none" strike="noStrike" cap="non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BOARD</a:t>
                      </a:r>
                      <a:endParaRPr sz="28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$89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POWER SUPPLY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$63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MIDI PERIPHERALS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$30</a:t>
                      </a:r>
                      <a:endParaRPr sz="2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PCB FABRICATION </a:t>
                      </a:r>
                      <a:endParaRPr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$36</a:t>
                      </a:r>
                      <a:endParaRPr sz="28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DAC &amp; FILTERING COMPONENTS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$24</a:t>
                      </a:r>
                      <a:endParaRPr sz="28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ENCLOSURE</a:t>
                      </a:r>
                      <a:endParaRPr sz="2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$20</a:t>
                      </a:r>
                      <a:endParaRPr sz="2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9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TOTAL</a:t>
                      </a:r>
                      <a:endParaRPr sz="2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$262</a:t>
                      </a:r>
                      <a:endParaRPr sz="28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762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85" name="Google Shape;385;p18" title="Points scored"/>
          <p:cNvPicPr preferRelativeResize="0"/>
          <p:nvPr/>
        </p:nvPicPr>
        <p:blipFill rotWithShape="1">
          <a:blip r:embed="rId3">
            <a:alphaModFix/>
          </a:blip>
          <a:srcRect l="7089"/>
          <a:stretch/>
        </p:blipFill>
        <p:spPr>
          <a:xfrm>
            <a:off x="6361775" y="1228500"/>
            <a:ext cx="6182850" cy="51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"/>
          <p:cNvSpPr txBox="1">
            <a:spLocks noGrp="1"/>
          </p:cNvSpPr>
          <p:nvPr>
            <p:ph type="title"/>
          </p:nvPr>
        </p:nvSpPr>
        <p:spPr>
          <a:xfrm>
            <a:off x="1143000" y="89247"/>
            <a:ext cx="9906000" cy="8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PROJECT FINANCING</a:t>
            </a:r>
            <a:endParaRPr/>
          </a:p>
        </p:txBody>
      </p:sp>
      <p:sp>
        <p:nvSpPr>
          <p:cNvPr id="391" name="Google Shape;391;p19"/>
          <p:cNvSpPr txBox="1">
            <a:spLocks noGrp="1"/>
          </p:cNvSpPr>
          <p:nvPr>
            <p:ph type="body" idx="1"/>
          </p:nvPr>
        </p:nvSpPr>
        <p:spPr>
          <a:xfrm>
            <a:off x="456775" y="667225"/>
            <a:ext cx="11439000" cy="4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540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Char char="▫"/>
            </a:pPr>
            <a:r>
              <a:rPr lang="en-US"/>
              <a:t>Our prototyping has been self-funded</a:t>
            </a:r>
            <a:endParaRPr/>
          </a:p>
          <a:p>
            <a:pPr marL="685800" lvl="1" indent="-228600" algn="l" rtl="0">
              <a:spcBef>
                <a:spcPts val="0"/>
              </a:spcBef>
              <a:spcAft>
                <a:spcPts val="0"/>
              </a:spcAft>
              <a:buSzPts val="2250"/>
              <a:buChar char="▫"/>
            </a:pPr>
            <a:r>
              <a:rPr lang="en-US"/>
              <a:t>Parts were procured individually as it was rapid and cheap</a:t>
            </a:r>
            <a:endParaRPr/>
          </a:p>
          <a:p>
            <a:pPr marL="685800" lvl="1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▫"/>
            </a:pPr>
            <a:r>
              <a:rPr lang="en-US"/>
              <a:t>Final project will use our allocated funds</a:t>
            </a:r>
            <a:endParaRPr/>
          </a:p>
          <a:p>
            <a:pPr marL="228600" lvl="0" indent="-1428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▫"/>
            </a:pPr>
            <a:r>
              <a:rPr lang="en-US"/>
              <a:t>Have 3 MiniZed boards - so no need to purchase</a:t>
            </a:r>
            <a:endParaRPr sz="3200"/>
          </a:p>
        </p:txBody>
      </p:sp>
      <p:graphicFrame>
        <p:nvGraphicFramePr>
          <p:cNvPr id="392" name="Google Shape;392;p19"/>
          <p:cNvGraphicFramePr/>
          <p:nvPr/>
        </p:nvGraphicFramePr>
        <p:xfrm>
          <a:off x="1223275" y="3312397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{EBDBD339-3BEE-4FBF-8E2F-0C520B2964FC}</a:tableStyleId>
              </a:tblPr>
              <a:tblGrid>
                <a:gridCol w="436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AVNET MINIZED SoC</a:t>
                      </a:r>
                      <a:r>
                        <a:rPr lang="en-US" sz="2400" b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 </a:t>
                      </a:r>
                      <a:r>
                        <a:rPr lang="en-US" sz="2400" b="0" u="none" strike="noStrike" cap="none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BOARD</a:t>
                      </a:r>
                      <a:endParaRPr sz="24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Already procured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5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POWER SUPPLY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Transformer, heat sink, breadboard, and additional passive components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MIDI PERIPHERALS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MIDI Cables</a:t>
                      </a:r>
                      <a:endParaRPr sz="24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PCB FABRICATION </a:t>
                      </a:r>
                      <a:endParaRPr sz="10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Quote from JLCPCB</a:t>
                      </a:r>
                      <a:endParaRPr sz="24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DAC &amp; FILTERING COMPONENTS</a:t>
                      </a:r>
                      <a:endParaRPr sz="6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CS4344 Audio Dac/Passive components </a:t>
                      </a:r>
                      <a:endParaRPr sz="2400"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ENCLOSURE</a:t>
                      </a:r>
                      <a:endParaRPr sz="24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chemeClr val="lt1"/>
                          </a:solidFill>
                          <a:latin typeface="Titillium Web"/>
                          <a:ea typeface="Titillium Web"/>
                          <a:cs typeface="Titillium Web"/>
                          <a:sym typeface="Titillium Web"/>
                        </a:rPr>
                        <a:t>Junction Box</a:t>
                      </a:r>
                      <a:endParaRPr sz="2400">
                        <a:solidFill>
                          <a:schemeClr val="lt1"/>
                        </a:solidFill>
                        <a:latin typeface="Titillium Web"/>
                        <a:ea typeface="Titillium Web"/>
                        <a:cs typeface="Titillium Web"/>
                        <a:sym typeface="Titillium Web"/>
                      </a:endParaRPr>
                    </a:p>
                  </a:txBody>
                  <a:tcPr marL="91450" marR="91450" marT="45725" marB="45725"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gradFill>
                      <a:gsLst>
                        <a:gs pos="0">
                          <a:srgbClr val="97A1A7"/>
                        </a:gs>
                        <a:gs pos="100000">
                          <a:srgbClr val="5C5E5F"/>
                        </a:gs>
                      </a:gsLst>
                      <a:lin ang="5400012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966e531092_0_37"/>
          <p:cNvSpPr txBox="1">
            <a:spLocks noGrp="1"/>
          </p:cNvSpPr>
          <p:nvPr>
            <p:ph type="title"/>
          </p:nvPr>
        </p:nvSpPr>
        <p:spPr>
          <a:xfrm>
            <a:off x="1143000" y="2370899"/>
            <a:ext cx="9906000" cy="2116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/>
              <a:t>Questions?</a:t>
            </a:r>
            <a:endParaRPr sz="9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ee1ca536_0_51"/>
          <p:cNvSpPr txBox="1">
            <a:spLocks noGrp="1"/>
          </p:cNvSpPr>
          <p:nvPr>
            <p:ph type="title" idx="4294967295"/>
          </p:nvPr>
        </p:nvSpPr>
        <p:spPr>
          <a:xfrm>
            <a:off x="0" y="217488"/>
            <a:ext cx="11061700" cy="5937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Summary</a:t>
            </a:r>
            <a:endParaRPr sz="5000" dirty="0"/>
          </a:p>
        </p:txBody>
      </p:sp>
      <p:sp>
        <p:nvSpPr>
          <p:cNvPr id="191" name="Google Shape;191;g1b1ee1ca536_0_51"/>
          <p:cNvSpPr txBox="1">
            <a:spLocks noGrp="1"/>
          </p:cNvSpPr>
          <p:nvPr>
            <p:ph type="body" idx="4294967295"/>
          </p:nvPr>
        </p:nvSpPr>
        <p:spPr>
          <a:xfrm>
            <a:off x="0" y="963613"/>
            <a:ext cx="10213975" cy="5748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41592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System Description – what it does</a:t>
            </a:r>
          </a:p>
          <a:p>
            <a:pPr marL="457200" lvl="0" indent="-415925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What makes it unique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415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Key Technologies – what technology is used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415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Skills required – what we learned at school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415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Knowledge gained – what we learned at </a:t>
            </a:r>
            <a:r>
              <a:rPr lang="en-US" sz="3900" b="1" dirty="0" err="1">
                <a:latin typeface="Titillium Web"/>
                <a:ea typeface="Titillium Web"/>
                <a:cs typeface="Titillium Web"/>
                <a:sym typeface="Titillium Web"/>
              </a:rPr>
              <a:t>sd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415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Application of knowledge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4159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50"/>
              <a:buFont typeface="Titillium Web"/>
              <a:buAutoNum type="arabicPeriod"/>
            </a:pPr>
            <a:r>
              <a:rPr lang="en-US" sz="3900" b="1" dirty="0">
                <a:latin typeface="Titillium Web"/>
                <a:ea typeface="Titillium Web"/>
                <a:cs typeface="Titillium Web"/>
                <a:sym typeface="Titillium Web"/>
              </a:rPr>
              <a:t>Conclusion</a:t>
            </a:r>
            <a:endParaRPr sz="3900" b="1" dirty="0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ee1ca536_0_51"/>
          <p:cNvSpPr txBox="1">
            <a:spLocks noGrp="1"/>
          </p:cNvSpPr>
          <p:nvPr>
            <p:ph type="title" idx="4294967295"/>
          </p:nvPr>
        </p:nvSpPr>
        <p:spPr>
          <a:xfrm>
            <a:off x="0" y="217488"/>
            <a:ext cx="11061700" cy="5937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System Description</a:t>
            </a:r>
            <a:endParaRPr sz="5000" dirty="0"/>
          </a:p>
        </p:txBody>
      </p:sp>
      <p:sp>
        <p:nvSpPr>
          <p:cNvPr id="191" name="Google Shape;191;g1b1ee1ca536_0_51"/>
          <p:cNvSpPr txBox="1">
            <a:spLocks noGrp="1"/>
          </p:cNvSpPr>
          <p:nvPr>
            <p:ph type="body" idx="4294967295"/>
          </p:nvPr>
        </p:nvSpPr>
        <p:spPr>
          <a:xfrm>
            <a:off x="0" y="963613"/>
            <a:ext cx="4358935" cy="57483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12775" indent="-571500">
              <a:lnSpc>
                <a:spcPct val="150000"/>
              </a:lnSpc>
              <a:buSzPts val="2950"/>
            </a:pPr>
            <a:endParaRPr lang="en-US" sz="2000"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Digital Data From MIDI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Optocoupler for Isolation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UART data into FPGA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Process MIDI commands in CPU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Generate and Modulate Notes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Convert to Analog</a:t>
            </a:r>
          </a:p>
          <a:p>
            <a:pPr marL="612775" indent="-571500">
              <a:lnSpc>
                <a:spcPct val="150000"/>
              </a:lnSpc>
              <a:buSzPts val="2950"/>
            </a:pPr>
            <a:r>
              <a:rPr lang="en-US" sz="2000" b="1" dirty="0">
                <a:latin typeface="Titillium Web"/>
                <a:ea typeface="Titillium Web"/>
                <a:cs typeface="Titillium Web"/>
                <a:sym typeface="Titillium Web"/>
              </a:rPr>
              <a:t>Output to Speaker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9434D1-65E8-C254-A54C-757B9952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980" y="994702"/>
            <a:ext cx="7511988" cy="56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41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>
            <a:spLocks noGrp="1"/>
          </p:cNvSpPr>
          <p:nvPr>
            <p:ph type="title"/>
          </p:nvPr>
        </p:nvSpPr>
        <p:spPr>
          <a:xfrm>
            <a:off x="228300" y="275527"/>
            <a:ext cx="11735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Key Technology – System-On-Chip (SoC)</a:t>
            </a:r>
            <a:br>
              <a:rPr lang="en-US" sz="5000" dirty="0"/>
            </a:br>
            <a:r>
              <a:rPr lang="en-US" sz="4400" dirty="0"/>
              <a:t>Processor and FPGA in one chip</a:t>
            </a:r>
            <a:endParaRPr sz="5000" u="sng" dirty="0"/>
          </a:p>
        </p:txBody>
      </p:sp>
      <p:sp>
        <p:nvSpPr>
          <p:cNvPr id="233" name="Google Shape;233;p4"/>
          <p:cNvSpPr txBox="1">
            <a:spLocks noGrp="1"/>
          </p:cNvSpPr>
          <p:nvPr>
            <p:ph type="body" idx="1"/>
          </p:nvPr>
        </p:nvSpPr>
        <p:spPr>
          <a:xfrm>
            <a:off x="228300" y="1684605"/>
            <a:ext cx="6619445" cy="3376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3212" dirty="0"/>
              <a:t>What is an Field Programmable Gate Array?</a:t>
            </a:r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 dirty="0"/>
              <a:t>Custom hardware</a:t>
            </a:r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 dirty="0"/>
              <a:t>Less power consumption</a:t>
            </a:r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 b="1" dirty="0">
                <a:solidFill>
                  <a:schemeClr val="tx2">
                    <a:lumMod val="50000"/>
                  </a:schemeClr>
                </a:solidFill>
              </a:rPr>
              <a:t>Reduce latency</a:t>
            </a:r>
            <a:endParaRPr sz="2560" b="1" dirty="0">
              <a:solidFill>
                <a:schemeClr val="tx2">
                  <a:lumMod val="50000"/>
                </a:schemeClr>
              </a:solidFill>
            </a:endParaRPr>
          </a:p>
          <a:p>
            <a:pPr marL="1143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2560" dirty="0"/>
          </a:p>
          <a:p>
            <a:pPr marL="685800" lvl="1" indent="-28844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3"/>
              <a:buChar char="▫"/>
            </a:pPr>
            <a:r>
              <a:rPr lang="en-US" sz="3192" dirty="0"/>
              <a:t>Why do we need a Processor?</a:t>
            </a:r>
            <a:endParaRPr sz="3192" dirty="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 dirty="0"/>
              <a:t>Optimized for software programs</a:t>
            </a:r>
            <a:endParaRPr sz="2560" dirty="0"/>
          </a:p>
          <a:p>
            <a:pPr marL="1143000" lvl="2" indent="-24828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60"/>
              <a:buChar char="▫"/>
            </a:pPr>
            <a:r>
              <a:rPr lang="en-US" sz="2560" dirty="0"/>
              <a:t>Efficiently handles conditional states</a:t>
            </a:r>
            <a:endParaRPr sz="2120" dirty="0"/>
          </a:p>
          <a:p>
            <a:pPr marL="2286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endParaRPr sz="256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677777-6154-3687-BC3F-D9A258D85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890" y="1571348"/>
            <a:ext cx="5200810" cy="44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41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"/>
          <p:cNvSpPr txBox="1">
            <a:spLocks noGrp="1"/>
          </p:cNvSpPr>
          <p:nvPr>
            <p:ph type="title"/>
          </p:nvPr>
        </p:nvSpPr>
        <p:spPr>
          <a:xfrm>
            <a:off x="228300" y="469896"/>
            <a:ext cx="11735400" cy="9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Why is latency important</a:t>
            </a:r>
            <a:endParaRPr sz="5000" u="sng" dirty="0"/>
          </a:p>
        </p:txBody>
      </p:sp>
      <p:sp>
        <p:nvSpPr>
          <p:cNvPr id="233" name="Google Shape;233;p4"/>
          <p:cNvSpPr txBox="1">
            <a:spLocks noGrp="1"/>
          </p:cNvSpPr>
          <p:nvPr>
            <p:ph type="body" idx="1"/>
          </p:nvPr>
        </p:nvSpPr>
        <p:spPr>
          <a:xfrm>
            <a:off x="-114300" y="1597805"/>
            <a:ext cx="6496049" cy="5022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2800" dirty="0"/>
              <a:t>Latency - The time it takes for an input to produce an output</a:t>
            </a:r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endParaRPr lang="en-US" sz="2800" dirty="0"/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2800" dirty="0"/>
              <a:t>Too much latency results in Lag</a:t>
            </a:r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endParaRPr lang="en-US" sz="2800" dirty="0"/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2800" dirty="0"/>
              <a:t>CPU’s take tens/hundreds of clock cycles for trigonometry</a:t>
            </a:r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endParaRPr lang="en-US" sz="2800" dirty="0"/>
          </a:p>
          <a:p>
            <a:pPr marL="685800" lvl="1" indent="-28968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12"/>
              <a:buChar char="▫"/>
            </a:pPr>
            <a:r>
              <a:rPr lang="en-US" sz="2800" dirty="0"/>
              <a:t>FPGA’s are orders of magnitude faster due to custom hardware</a:t>
            </a:r>
            <a:endParaRPr sz="2000" dirty="0"/>
          </a:p>
          <a:p>
            <a:pPr marL="11430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5"/>
              <a:buNone/>
            </a:pPr>
            <a:endParaRPr sz="256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7E2EC7-2181-D43A-6A6A-F5331AC2E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362" y="1959754"/>
            <a:ext cx="5562338" cy="42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752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b1ee1ca536_0_51"/>
          <p:cNvSpPr txBox="1">
            <a:spLocks noGrp="1"/>
          </p:cNvSpPr>
          <p:nvPr>
            <p:ph type="title" idx="4294967295"/>
          </p:nvPr>
        </p:nvSpPr>
        <p:spPr>
          <a:xfrm>
            <a:off x="0" y="217488"/>
            <a:ext cx="11061700" cy="59372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dirty="0"/>
              <a:t>Frequency Modulation</a:t>
            </a:r>
            <a:endParaRPr sz="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Google Shape;191;g1b1ee1ca536_0_51"/>
              <p:cNvSpPr txBox="1">
                <a:spLocks noGrp="1"/>
              </p:cNvSpPr>
              <p:nvPr>
                <p:ph type="body" idx="4294967295"/>
              </p:nvPr>
            </p:nvSpPr>
            <p:spPr>
              <a:xfrm>
                <a:off x="0" y="892175"/>
                <a:ext cx="10213975" cy="5748337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612775" indent="-571500">
                  <a:lnSpc>
                    <a:spcPct val="115000"/>
                  </a:lnSpc>
                  <a:buSzPts val="2950"/>
                </a:pPr>
                <a:r>
                  <a:rPr lang="en-US" sz="1800" b="1" dirty="0">
                    <a:latin typeface="Titillium Web"/>
                    <a:ea typeface="Titillium Web"/>
                    <a:cs typeface="Titillium Web"/>
                    <a:sym typeface="Titillium Web"/>
                  </a:rPr>
                  <a:t>The modulation of a signal or audio wave by dynamically changing its frequency.</a:t>
                </a:r>
              </a:p>
              <a:p>
                <a:pPr marL="612775" indent="-571500">
                  <a:lnSpc>
                    <a:spcPct val="115000"/>
                  </a:lnSpc>
                  <a:buSzPts val="2950"/>
                </a:pPr>
                <a:endParaRPr lang="en-US" sz="1800" b="1" dirty="0">
                  <a:latin typeface="Titillium Web"/>
                  <a:ea typeface="Titillium Web"/>
                  <a:cs typeface="Titillium Web"/>
                  <a:sym typeface="Titillium Web"/>
                </a:endParaRPr>
              </a:p>
              <a:p>
                <a:pPr marL="41275" indent="0">
                  <a:lnSpc>
                    <a:spcPct val="115000"/>
                  </a:lnSpc>
                  <a:buSzPts val="295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𝑭𝑴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=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𝜶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𝒄𝒐𝒔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𝒄𝒕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+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𝜷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𝒄𝒐𝒔</m:t>
                      </m:r>
                      <m:d>
                        <m:dPr>
                          <m:ctrlPr>
                            <a:rPr lang="en-US" sz="3600" b="1" i="1" smtClean="0">
                              <a:latin typeface="Cambria Math" panose="02040503050406030204" pitchFamily="18" charset="0"/>
                              <a:ea typeface="Titillium Web"/>
                              <a:cs typeface="Titillium Web"/>
                              <a:sym typeface="Titillium Web"/>
                            </a:rPr>
                          </m:ctrlPr>
                        </m:dPr>
                        <m:e>
                          <m:r>
                            <a:rPr lang="en-US" sz="3600" b="1" i="1" smtClean="0">
                              <a:latin typeface="Cambria Math" panose="02040503050406030204" pitchFamily="18" charset="0"/>
                              <a:ea typeface="Titillium Web"/>
                              <a:cs typeface="Titillium Web"/>
                              <a:sym typeface="Titillium Web"/>
                            </a:rPr>
                            <m:t>𝒎𝒕</m:t>
                          </m:r>
                        </m:e>
                      </m:d>
                      <m:r>
                        <a:rPr lang="en-US" sz="3600" b="1" i="1" smtClean="0">
                          <a:latin typeface="Cambria Math" panose="02040503050406030204" pitchFamily="18" charset="0"/>
                          <a:ea typeface="Titillium Web"/>
                          <a:cs typeface="Titillium Web"/>
                          <a:sym typeface="Titillium Web"/>
                        </a:rPr>
                        <m:t>)</m:t>
                      </m:r>
                    </m:oMath>
                  </m:oMathPara>
                </a14:m>
                <a:endParaRPr lang="en-US" sz="3600" b="1" dirty="0">
                  <a:latin typeface="Titillium Web"/>
                  <a:ea typeface="Titillium Web"/>
                  <a:cs typeface="Titillium Web"/>
                  <a:sym typeface="Titillium Web"/>
                </a:endParaRPr>
              </a:p>
            </p:txBody>
          </p:sp>
        </mc:Choice>
        <mc:Fallback xmlns="">
          <p:sp>
            <p:nvSpPr>
              <p:cNvPr id="191" name="Google Shape;191;g1b1ee1ca536_0_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0" y="892175"/>
                <a:ext cx="10213975" cy="5748337"/>
              </a:xfrm>
              <a:prstGeom prst="rect">
                <a:avLst/>
              </a:prstGeom>
              <a:blipFill>
                <a:blip r:embed="rId3"/>
                <a:stretch>
                  <a:fillRect l="-1671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73BA4F84-46A6-42A2-4720-8BAC3EECB6D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79939" y="2443162"/>
              <a:ext cx="10785230" cy="419735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4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73BA4F84-46A6-42A2-4720-8BAC3EECB6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9939" y="2443162"/>
                <a:ext cx="10785230" cy="41973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02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a5b4254e9a_0_32"/>
          <p:cNvSpPr txBox="1">
            <a:spLocks noGrp="1"/>
          </p:cNvSpPr>
          <p:nvPr>
            <p:ph type="title" idx="4294967295"/>
          </p:nvPr>
        </p:nvSpPr>
        <p:spPr>
          <a:xfrm>
            <a:off x="0" y="103188"/>
            <a:ext cx="9906000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6000" dirty="0"/>
              <a:t>Power Supply</a:t>
            </a:r>
            <a:endParaRPr sz="6000" dirty="0"/>
          </a:p>
        </p:txBody>
      </p:sp>
      <p:sp>
        <p:nvSpPr>
          <p:cNvPr id="206" name="Google Shape;206;g1a5b4254e9a_0_32"/>
          <p:cNvSpPr txBox="1"/>
          <p:nvPr/>
        </p:nvSpPr>
        <p:spPr>
          <a:xfrm>
            <a:off x="6141400" y="7055033"/>
            <a:ext cx="2532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THARAA</a:t>
            </a:r>
            <a:endParaRPr sz="2000" b="1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1961eb0276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63" y="4415076"/>
            <a:ext cx="9461268" cy="24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1961eb0276b_1_1"/>
          <p:cNvSpPr txBox="1">
            <a:spLocks noGrp="1"/>
          </p:cNvSpPr>
          <p:nvPr>
            <p:ph type="title"/>
          </p:nvPr>
        </p:nvSpPr>
        <p:spPr>
          <a:xfrm>
            <a:off x="1143000" y="0"/>
            <a:ext cx="9906000" cy="8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4900"/>
              <a:t>Datapath - Keyboard to SoC</a:t>
            </a:r>
            <a:endParaRPr sz="4900"/>
          </a:p>
        </p:txBody>
      </p:sp>
      <p:pic>
        <p:nvPicPr>
          <p:cNvPr id="213" name="Google Shape;213;g1961eb0276b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779905"/>
            <a:ext cx="11887201" cy="21475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1961eb0276b_1_1"/>
          <p:cNvSpPr txBox="1"/>
          <p:nvPr/>
        </p:nvSpPr>
        <p:spPr>
          <a:xfrm>
            <a:off x="4026600" y="1399150"/>
            <a:ext cx="41388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Path one</a:t>
            </a:r>
            <a:r>
              <a:rPr lang="en-US" sz="3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- off ramp</a:t>
            </a:r>
            <a:endParaRPr sz="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215" name="Google Shape;215;g1961eb0276b_1_1"/>
          <p:cNvCxnSpPr>
            <a:endCxn id="216" idx="1"/>
          </p:cNvCxnSpPr>
          <p:nvPr/>
        </p:nvCxnSpPr>
        <p:spPr>
          <a:xfrm>
            <a:off x="409275" y="3927500"/>
            <a:ext cx="5271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Google Shape;217;g1961eb0276b_1_1"/>
          <p:cNvSpPr txBox="1"/>
          <p:nvPr/>
        </p:nvSpPr>
        <p:spPr>
          <a:xfrm>
            <a:off x="4212075" y="4241450"/>
            <a:ext cx="3807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sng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Path two</a:t>
            </a:r>
            <a:r>
              <a:rPr lang="en-US" sz="3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- stretch</a:t>
            </a:r>
            <a:endParaRPr sz="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6" name="Google Shape;216;g1961eb0276b_1_1"/>
          <p:cNvSpPr txBox="1"/>
          <p:nvPr/>
        </p:nvSpPr>
        <p:spPr>
          <a:xfrm>
            <a:off x="5680575" y="3613550"/>
            <a:ext cx="8703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OR</a:t>
            </a:r>
            <a:endParaRPr sz="600"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218" name="Google Shape;218;g1961eb0276b_1_1"/>
          <p:cNvCxnSpPr>
            <a:stCxn id="216" idx="3"/>
          </p:cNvCxnSpPr>
          <p:nvPr/>
        </p:nvCxnSpPr>
        <p:spPr>
          <a:xfrm>
            <a:off x="6550875" y="3927500"/>
            <a:ext cx="52713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" name="Google Shape;219;g1961eb0276b_1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9104" y="3291397"/>
            <a:ext cx="138727" cy="1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webextensions/webextension1.xml><?xml version="1.0" encoding="utf-8"?>
<we:webextension xmlns:we="http://schemas.microsoft.com/office/webextensions/webextension/2010/11" id="{8E795939-90D3-4B07-8694-0BF33071862C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www.desmos.com/calculator/ziv1dyeer6&quot;,&quot;values&quot;:{},&quot;data&quot;:{&quot;uri&quot;:&quot;www.desmos.com/calculator/ziv1dyeer6&quot;},&quot;secure&quot;:false}],&quot;name&quot;:&quot;www.desmos.com/calculator/ziv1dyeer6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5679</TotalTime>
  <Words>810</Words>
  <Application>Microsoft Office PowerPoint</Application>
  <PresentationFormat>Widescreen</PresentationFormat>
  <Paragraphs>186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Quantico</vt:lpstr>
      <vt:lpstr>Arial</vt:lpstr>
      <vt:lpstr>Times New Roman</vt:lpstr>
      <vt:lpstr>Titillium Web Light</vt:lpstr>
      <vt:lpstr>Twentieth Century</vt:lpstr>
      <vt:lpstr>Calibri</vt:lpstr>
      <vt:lpstr>Cambria Math</vt:lpstr>
      <vt:lpstr>Titillium Web</vt:lpstr>
      <vt:lpstr>Juno template</vt:lpstr>
      <vt:lpstr>SDSU –College of Engineering  Electrical and Computer Engineering     FM MUSIC SYNTHESIZER IN FPGA</vt:lpstr>
      <vt:lpstr>The Team</vt:lpstr>
      <vt:lpstr>Summary</vt:lpstr>
      <vt:lpstr>System Description</vt:lpstr>
      <vt:lpstr>Key Technology – System-On-Chip (SoC) Processor and FPGA in one chip</vt:lpstr>
      <vt:lpstr>Why is latency important</vt:lpstr>
      <vt:lpstr>Frequency Modulation</vt:lpstr>
      <vt:lpstr>Power Supply</vt:lpstr>
      <vt:lpstr>Datapath - Keyboard to SoC</vt:lpstr>
      <vt:lpstr>PowerPoint Presentation</vt:lpstr>
      <vt:lpstr>System on Chip (SoC)</vt:lpstr>
      <vt:lpstr>FM SYSTEM TEST</vt:lpstr>
      <vt:lpstr>Key Technological Challenges</vt:lpstr>
      <vt:lpstr>Technological Challenges - EMBEDDED</vt:lpstr>
      <vt:lpstr>Technological Challenges - ELECTRICAL</vt:lpstr>
      <vt:lpstr>Technological Challenges - FPGA</vt:lpstr>
      <vt:lpstr>Risk Analysis and Prototype Activity</vt:lpstr>
      <vt:lpstr>Risk Analysis - EMBEDDED</vt:lpstr>
      <vt:lpstr>Risk Analysis - ELECTRICAL</vt:lpstr>
      <vt:lpstr>Risk Analysis - ELECTRICAL</vt:lpstr>
      <vt:lpstr>RISK ANALYSIS - FPGA</vt:lpstr>
      <vt:lpstr>RISK ANALYSIS – RISK CUBE</vt:lpstr>
      <vt:lpstr>PowerPoint Presentation</vt:lpstr>
      <vt:lpstr>WORK BREAKDOWN STRUCTURE</vt:lpstr>
      <vt:lpstr>TASK LIST AND SCHEDULING</vt:lpstr>
      <vt:lpstr>PROJECT COSTS</vt:lpstr>
      <vt:lpstr>PROJECT FINANCING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SDSU –College of Electrical and Computer Engineering   FM MUSIC SYNTHESIZER IN FPGA</dc:title>
  <dc:creator>michael fallon</dc:creator>
  <cp:lastModifiedBy>michael fallon</cp:lastModifiedBy>
  <cp:revision>7</cp:revision>
  <dcterms:created xsi:type="dcterms:W3CDTF">2022-11-16T22:22:22Z</dcterms:created>
  <dcterms:modified xsi:type="dcterms:W3CDTF">2023-04-13T21:56:29Z</dcterms:modified>
</cp:coreProperties>
</file>